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10"/>
  </p:notesMasterIdLst>
  <p:sldIdLst>
    <p:sldId id="861" r:id="rId2"/>
    <p:sldId id="1337" r:id="rId3"/>
    <p:sldId id="1347" r:id="rId4"/>
    <p:sldId id="1346" r:id="rId5"/>
    <p:sldId id="1348" r:id="rId6"/>
    <p:sldId id="1349" r:id="rId7"/>
    <p:sldId id="1350" r:id="rId8"/>
    <p:sldId id="1351" r:id="rId9"/>
  </p:sldIdLst>
  <p:sldSz cx="9144000" cy="5715000" type="screen16x10"/>
  <p:notesSz cx="6724650" cy="9866313"/>
  <p:embeddedFontLst>
    <p:embeddedFont>
      <p:font typeface="Comic Sans MS" panose="030F0902030302020204" pitchFamily="66" charset="0"/>
      <p:regular r:id="rId11"/>
    </p:embeddedFont>
  </p:embeddedFontLst>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076" autoAdjust="0"/>
    <p:restoredTop sz="88320" autoAdjust="0"/>
  </p:normalViewPr>
  <p:slideViewPr>
    <p:cSldViewPr>
      <p:cViewPr varScale="1">
        <p:scale>
          <a:sx n="209" d="100"/>
          <a:sy n="209" d="100"/>
        </p:scale>
        <p:origin x="184" y="56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1/12/24</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881397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425900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180113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947265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154800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4104610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4213684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11:1-4</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367047"/>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600" b="1" dirty="0">
                <a:solidFill>
                  <a:srgbClr val="FFFFFF"/>
                </a:solidFill>
                <a:effectLst/>
                <a:latin typeface="Times New Roman" panose="02020603050405020304" pitchFamily="18" charset="0"/>
                <a:ea typeface="Times New Roman" panose="02020603050405020304" pitchFamily="18" charset="0"/>
              </a:rPr>
              <a:t>11 </a:t>
            </a:r>
            <a:r>
              <a:rPr lang="en-AU" sz="2600" dirty="0">
                <a:solidFill>
                  <a:srgbClr val="FFFFFF"/>
                </a:solidFill>
                <a:effectLst/>
                <a:latin typeface="Times New Roman" panose="02020603050405020304" pitchFamily="18" charset="0"/>
                <a:ea typeface="Times New Roman" panose="02020603050405020304" pitchFamily="18" charset="0"/>
              </a:rPr>
              <a:t>Now Jesus was praying in a certain place, and when he finished, one of his disciples said to him, “Lord, teach us to pray, as John taught his disciples.”  </a:t>
            </a:r>
            <a:r>
              <a:rPr lang="en-AU" sz="2600" b="1" baseline="30000" dirty="0">
                <a:solidFill>
                  <a:srgbClr val="FFFFFF"/>
                </a:solidFill>
                <a:effectLst/>
                <a:latin typeface="Times New Roman" panose="02020603050405020304" pitchFamily="18" charset="0"/>
                <a:ea typeface="Times New Roman" panose="02020603050405020304" pitchFamily="18" charset="0"/>
              </a:rPr>
              <a:t>2 </a:t>
            </a:r>
            <a:r>
              <a:rPr lang="en-AU" sz="2600" dirty="0">
                <a:solidFill>
                  <a:srgbClr val="FFFFFF"/>
                </a:solidFill>
                <a:effectLst/>
                <a:latin typeface="Times New Roman" panose="02020603050405020304" pitchFamily="18" charset="0"/>
                <a:ea typeface="Times New Roman" panose="02020603050405020304" pitchFamily="18" charset="0"/>
              </a:rPr>
              <a:t>And he said to them, “When you pray, say:  </a:t>
            </a:r>
            <a:endParaRPr lang="en-AU" sz="2600" dirty="0">
              <a:effectLst/>
              <a:latin typeface="Calibri" panose="020F0502020204030204" pitchFamily="34" charset="0"/>
              <a:ea typeface="Times New Roman" panose="02020603050405020304" pitchFamily="18" charset="0"/>
            </a:endParaRPr>
          </a:p>
          <a:p>
            <a:pPr>
              <a:lnSpc>
                <a:spcPct val="110000"/>
              </a:lnSpc>
              <a:spcAft>
                <a:spcPts val="1000"/>
              </a:spcAft>
            </a:pPr>
            <a:r>
              <a:rPr lang="en-AU" sz="2600" dirty="0">
                <a:solidFill>
                  <a:srgbClr val="FFFFFF"/>
                </a:solidFill>
                <a:effectLst/>
                <a:latin typeface="Times New Roman" panose="02020603050405020304" pitchFamily="18" charset="0"/>
                <a:ea typeface="Times New Roman" panose="02020603050405020304" pitchFamily="18" charset="0"/>
              </a:rPr>
              <a:t> </a:t>
            </a:r>
            <a:endParaRPr lang="en-AU" sz="2600" dirty="0">
              <a:effectLst/>
              <a:latin typeface="Calibri" panose="020F0502020204030204" pitchFamily="34" charset="0"/>
              <a:ea typeface="Times New Roman" panose="02020603050405020304" pitchFamily="18" charset="0"/>
            </a:endParaRPr>
          </a:p>
          <a:p>
            <a:pPr marL="609600" indent="-609600">
              <a:lnSpc>
                <a:spcPct val="110000"/>
              </a:lnSpc>
              <a:spcAft>
                <a:spcPts val="1000"/>
              </a:spcAft>
              <a:tabLst>
                <a:tab pos="127000" algn="r"/>
                <a:tab pos="254000" algn="l"/>
              </a:tabLst>
            </a:pPr>
            <a:r>
              <a:rPr lang="en-AU" sz="2600" dirty="0">
                <a:solidFill>
                  <a:srgbClr val="FFFFFF"/>
                </a:solidFill>
                <a:effectLst/>
                <a:latin typeface="Times New Roman" panose="02020603050405020304" pitchFamily="18" charset="0"/>
                <a:ea typeface="Times New Roman" panose="02020603050405020304" pitchFamily="18" charset="0"/>
              </a:rPr>
              <a:t>		“Father, hallowed be your name.  </a:t>
            </a:r>
            <a:endParaRPr lang="en-AU" sz="2600" dirty="0">
              <a:effectLst/>
              <a:latin typeface="Calibri" panose="020F0502020204030204" pitchFamily="34" charset="0"/>
              <a:ea typeface="Times New Roman" panose="02020603050405020304" pitchFamily="18" charset="0"/>
            </a:endParaRPr>
          </a:p>
          <a:p>
            <a:pPr marL="609600" indent="-609600">
              <a:lnSpc>
                <a:spcPct val="110000"/>
              </a:lnSpc>
              <a:spcAft>
                <a:spcPts val="1000"/>
              </a:spcAft>
              <a:tabLst>
                <a:tab pos="127000" algn="r"/>
                <a:tab pos="254000" algn="l"/>
              </a:tabLst>
            </a:pPr>
            <a:r>
              <a:rPr lang="en-AU" sz="2600" dirty="0">
                <a:solidFill>
                  <a:srgbClr val="FFFFFF"/>
                </a:solidFill>
                <a:effectLst/>
                <a:latin typeface="Times New Roman" panose="02020603050405020304" pitchFamily="18" charset="0"/>
                <a:ea typeface="Times New Roman" panose="02020603050405020304" pitchFamily="18" charset="0"/>
              </a:rPr>
              <a:t>		Your kingdom come.  </a:t>
            </a:r>
            <a:endParaRPr lang="en-AU" sz="2600" dirty="0">
              <a:effectLst/>
              <a:latin typeface="Calibri" panose="020F0502020204030204" pitchFamily="34" charset="0"/>
              <a:ea typeface="Times New Roman" panose="02020603050405020304" pitchFamily="18" charset="0"/>
            </a:endParaRPr>
          </a:p>
          <a:p>
            <a:pPr marL="609600" indent="-609600">
              <a:lnSpc>
                <a:spcPct val="110000"/>
              </a:lnSpc>
              <a:spcAft>
                <a:spcPts val="1000"/>
              </a:spcAft>
              <a:tabLst>
                <a:tab pos="127000" algn="r"/>
                <a:tab pos="254000" algn="l"/>
              </a:tabLst>
            </a:pPr>
            <a:r>
              <a:rPr lang="en-AU" sz="2600" dirty="0">
                <a:solidFill>
                  <a:srgbClr val="FFFFFF"/>
                </a:solidFill>
                <a:effectLst/>
                <a:latin typeface="Times New Roman" panose="02020603050405020304" pitchFamily="18" charset="0"/>
                <a:ea typeface="Times New Roman" panose="02020603050405020304" pitchFamily="18" charset="0"/>
              </a:rPr>
              <a:t>	</a:t>
            </a:r>
            <a:r>
              <a:rPr lang="en-AU" sz="2600" b="1" baseline="30000" dirty="0">
                <a:solidFill>
                  <a:srgbClr val="FFFFFF"/>
                </a:solidFill>
                <a:effectLst/>
                <a:latin typeface="Times New Roman" panose="02020603050405020304" pitchFamily="18" charset="0"/>
                <a:ea typeface="Times New Roman" panose="02020603050405020304" pitchFamily="18" charset="0"/>
              </a:rPr>
              <a:t>3 </a:t>
            </a:r>
            <a:r>
              <a:rPr lang="en-AU" sz="2600" dirty="0">
                <a:solidFill>
                  <a:srgbClr val="FFFFFF"/>
                </a:solidFill>
                <a:effectLst/>
                <a:latin typeface="Times New Roman" panose="02020603050405020304" pitchFamily="18" charset="0"/>
                <a:ea typeface="Times New Roman" panose="02020603050405020304" pitchFamily="18" charset="0"/>
              </a:rPr>
              <a:t>	Give us each day our daily bread, </a:t>
            </a:r>
            <a:endParaRPr lang="en-AU" sz="2600" dirty="0">
              <a:effectLst/>
              <a:latin typeface="Calibri" panose="020F0502020204030204" pitchFamily="34" charset="0"/>
              <a:ea typeface="Times New Roman" panose="02020603050405020304" pitchFamily="18" charset="0"/>
            </a:endParaRPr>
          </a:p>
          <a:p>
            <a:pPr marL="609600" indent="-609600">
              <a:lnSpc>
                <a:spcPct val="110000"/>
              </a:lnSpc>
              <a:spcAft>
                <a:spcPts val="1000"/>
              </a:spcAft>
              <a:tabLst>
                <a:tab pos="127000" algn="r"/>
                <a:tab pos="254000" algn="l"/>
              </a:tabLst>
            </a:pPr>
            <a:r>
              <a:rPr lang="en-AU" sz="2600" dirty="0">
                <a:solidFill>
                  <a:srgbClr val="FFFFFF"/>
                </a:solidFill>
                <a:effectLst/>
                <a:latin typeface="Times New Roman" panose="02020603050405020304" pitchFamily="18" charset="0"/>
                <a:ea typeface="Times New Roman" panose="02020603050405020304" pitchFamily="18" charset="0"/>
              </a:rPr>
              <a:t>	</a:t>
            </a:r>
            <a:r>
              <a:rPr lang="en-AU" sz="2600" b="1" baseline="30000" dirty="0">
                <a:solidFill>
                  <a:srgbClr val="FFFFFF"/>
                </a:solidFill>
                <a:effectLst/>
                <a:latin typeface="Times New Roman" panose="02020603050405020304" pitchFamily="18" charset="0"/>
                <a:ea typeface="Times New Roman" panose="02020603050405020304" pitchFamily="18" charset="0"/>
              </a:rPr>
              <a:t>4 </a:t>
            </a:r>
            <a:r>
              <a:rPr lang="en-AU" sz="2600" dirty="0">
                <a:solidFill>
                  <a:srgbClr val="FFFFFF"/>
                </a:solidFill>
                <a:effectLst/>
                <a:latin typeface="Times New Roman" panose="02020603050405020304" pitchFamily="18" charset="0"/>
                <a:ea typeface="Times New Roman" panose="02020603050405020304" pitchFamily="18" charset="0"/>
              </a:rPr>
              <a:t>	and forgive us our sins, </a:t>
            </a:r>
            <a:endParaRPr lang="en-AU" sz="2600" dirty="0">
              <a:effectLst/>
              <a:latin typeface="Calibri" panose="020F0502020204030204" pitchFamily="34" charset="0"/>
              <a:ea typeface="Times New Roman" panose="02020603050405020304" pitchFamily="18" charset="0"/>
            </a:endParaRPr>
          </a:p>
          <a:p>
            <a:pPr marL="609600" indent="-203200">
              <a:lnSpc>
                <a:spcPct val="110000"/>
              </a:lnSpc>
              <a:spcAft>
                <a:spcPts val="1000"/>
              </a:spcAft>
            </a:pPr>
            <a:r>
              <a:rPr lang="en-AU" sz="2600" dirty="0">
                <a:solidFill>
                  <a:srgbClr val="FFFFFF"/>
                </a:solidFill>
                <a:effectLst/>
                <a:latin typeface="Times New Roman" panose="02020603050405020304" pitchFamily="18" charset="0"/>
                <a:ea typeface="Times New Roman" panose="02020603050405020304" pitchFamily="18" charset="0"/>
              </a:rPr>
              <a:t>for we ourselves forgive everyone who is indebted to us.  </a:t>
            </a:r>
            <a:endParaRPr lang="en-AU" sz="2600" dirty="0">
              <a:effectLst/>
              <a:latin typeface="Calibri" panose="020F0502020204030204" pitchFamily="34" charset="0"/>
              <a:ea typeface="Times New Roman" panose="02020603050405020304" pitchFamily="18" charset="0"/>
            </a:endParaRPr>
          </a:p>
          <a:p>
            <a:pPr marL="609600" indent="-609600">
              <a:lnSpc>
                <a:spcPct val="110000"/>
              </a:lnSpc>
              <a:spcAft>
                <a:spcPts val="1000"/>
              </a:spcAft>
              <a:tabLst>
                <a:tab pos="127000" algn="r"/>
                <a:tab pos="254000" algn="l"/>
              </a:tabLst>
            </a:pPr>
            <a:r>
              <a:rPr lang="en-AU" sz="2600" dirty="0">
                <a:solidFill>
                  <a:srgbClr val="FFFFFF"/>
                </a:solidFill>
                <a:effectLst/>
                <a:latin typeface="Times New Roman" panose="02020603050405020304" pitchFamily="18" charset="0"/>
                <a:ea typeface="Times New Roman" panose="02020603050405020304" pitchFamily="18" charset="0"/>
              </a:rPr>
              <a:t>		And lead us not into temptation.”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664476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26031" y="-9184"/>
            <a:ext cx="2979009" cy="430887"/>
          </a:xfrm>
          <a:prstGeom prst="rect">
            <a:avLst/>
          </a:prstGeom>
          <a:noFill/>
          <a:ln w="19050">
            <a:noFill/>
          </a:ln>
        </p:spPr>
        <p:txBody>
          <a:bodyPr wrap="square" rtlCol="0">
            <a:spAutoFit/>
          </a:bodyPr>
          <a:lstStyle/>
          <a:p>
            <a:pPr marL="4763" indent="-4763" algn="ctr"/>
            <a:r>
              <a:rPr lang="en-AU" sz="2200" b="1" dirty="0">
                <a:solidFill>
                  <a:srgbClr val="FFFF00"/>
                </a:solidFill>
                <a:latin typeface="Times New Roman" panose="02020603050405020304" pitchFamily="18" charset="0"/>
                <a:cs typeface="Times New Roman" panose="02020603050405020304" pitchFamily="18" charset="0"/>
              </a:rPr>
              <a:t>Lord, teach us to pray.</a:t>
            </a:r>
          </a:p>
        </p:txBody>
      </p:sp>
      <p:sp>
        <p:nvSpPr>
          <p:cNvPr id="2" name="TextBox 1">
            <a:extLst>
              <a:ext uri="{FF2B5EF4-FFF2-40B4-BE49-F238E27FC236}">
                <a16:creationId xmlns:a16="http://schemas.microsoft.com/office/drawing/2014/main" id="{CD22921D-DA78-45BD-CCE9-649814368AEB}"/>
              </a:ext>
            </a:extLst>
          </p:cNvPr>
          <p:cNvSpPr txBox="1"/>
          <p:nvPr/>
        </p:nvSpPr>
        <p:spPr>
          <a:xfrm>
            <a:off x="-474" y="1257264"/>
            <a:ext cx="9130848"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Lord’s Prayer:  can be prayed by an individual, but meant for praying together</a:t>
            </a:r>
          </a:p>
        </p:txBody>
      </p:sp>
      <p:sp>
        <p:nvSpPr>
          <p:cNvPr id="13" name="TextBox 12">
            <a:extLst>
              <a:ext uri="{FF2B5EF4-FFF2-40B4-BE49-F238E27FC236}">
                <a16:creationId xmlns:a16="http://schemas.microsoft.com/office/drawing/2014/main" id="{EA3B67B9-7A38-3056-9D72-E7AF3648118E}"/>
              </a:ext>
            </a:extLst>
          </p:cNvPr>
          <p:cNvSpPr txBox="1"/>
          <p:nvPr/>
        </p:nvSpPr>
        <p:spPr>
          <a:xfrm>
            <a:off x="3098305" y="50929"/>
            <a:ext cx="5692608" cy="646331"/>
          </a:xfrm>
          <a:prstGeom prst="rect">
            <a:avLst/>
          </a:prstGeom>
          <a:noFill/>
          <a:ln w="15875">
            <a:solidFill>
              <a:schemeClr val="bg1"/>
            </a:solid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Godly prayer:  Not about fluency or ‘sounding spiritual’.</a:t>
            </a:r>
          </a:p>
          <a:p>
            <a:pPr algn="ctr"/>
            <a:r>
              <a:rPr lang="en-AU" dirty="0">
                <a:solidFill>
                  <a:schemeClr val="bg1"/>
                </a:solidFill>
                <a:latin typeface="Times New Roman" panose="02020603050405020304" pitchFamily="18" charset="0"/>
                <a:cs typeface="Times New Roman" panose="02020603050405020304" pitchFamily="18" charset="0"/>
              </a:rPr>
              <a:t>It’s about </a:t>
            </a:r>
            <a:r>
              <a:rPr lang="en-AU" u="sng" dirty="0">
                <a:solidFill>
                  <a:schemeClr val="bg1"/>
                </a:solidFill>
                <a:latin typeface="Times New Roman" panose="02020603050405020304" pitchFamily="18" charset="0"/>
                <a:cs typeface="Times New Roman" panose="02020603050405020304" pitchFamily="18" charset="0"/>
              </a:rPr>
              <a:t>what</a:t>
            </a:r>
            <a:r>
              <a:rPr lang="en-AU" dirty="0">
                <a:solidFill>
                  <a:schemeClr val="bg1"/>
                </a:solidFill>
                <a:latin typeface="Times New Roman" panose="02020603050405020304" pitchFamily="18" charset="0"/>
                <a:cs typeface="Times New Roman" panose="02020603050405020304" pitchFamily="18" charset="0"/>
              </a:rPr>
              <a:t> we pray.</a:t>
            </a:r>
          </a:p>
        </p:txBody>
      </p:sp>
      <p:sp>
        <p:nvSpPr>
          <p:cNvPr id="14" name="Text Box 4">
            <a:extLst>
              <a:ext uri="{FF2B5EF4-FFF2-40B4-BE49-F238E27FC236}">
                <a16:creationId xmlns:a16="http://schemas.microsoft.com/office/drawing/2014/main" id="{4DE49D38-26EE-91EC-866A-807D93BB7337}"/>
              </a:ext>
            </a:extLst>
          </p:cNvPr>
          <p:cNvSpPr txBox="1">
            <a:spLocks noChangeArrowheads="1"/>
          </p:cNvSpPr>
          <p:nvPr/>
        </p:nvSpPr>
        <p:spPr bwMode="auto">
          <a:xfrm>
            <a:off x="14604" y="725572"/>
            <a:ext cx="1623982" cy="338554"/>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When you pray</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893DCA09-A1FF-8CE6-425B-A58F5D710C19}"/>
              </a:ext>
            </a:extLst>
          </p:cNvPr>
          <p:cNvSpPr txBox="1"/>
          <p:nvPr/>
        </p:nvSpPr>
        <p:spPr>
          <a:xfrm>
            <a:off x="1638586" y="712745"/>
            <a:ext cx="7505414"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Prayer is a gift from God to all Christians – to commune with God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It’s the Devil who tells us our prayers are no good.  Jesus delights in them.</a:t>
            </a:r>
          </a:p>
        </p:txBody>
      </p:sp>
      <p:sp>
        <p:nvSpPr>
          <p:cNvPr id="8" name="Text Box 4">
            <a:extLst>
              <a:ext uri="{FF2B5EF4-FFF2-40B4-BE49-F238E27FC236}">
                <a16:creationId xmlns:a16="http://schemas.microsoft.com/office/drawing/2014/main" id="{F7C1A58D-FAF3-F0ED-EA94-3D86FFCEBE04}"/>
              </a:ext>
            </a:extLst>
          </p:cNvPr>
          <p:cNvSpPr txBox="1">
            <a:spLocks noChangeArrowheads="1"/>
          </p:cNvSpPr>
          <p:nvPr/>
        </p:nvSpPr>
        <p:spPr bwMode="auto">
          <a:xfrm>
            <a:off x="1320889" y="2429964"/>
            <a:ext cx="5699384" cy="1900007"/>
          </a:xfrm>
          <a:prstGeom prst="rect">
            <a:avLst/>
          </a:prstGeom>
          <a:solidFill>
            <a:schemeClr val="bg1"/>
          </a:solidFill>
          <a:ln w="9525">
            <a:noFill/>
            <a:miter lim="800000"/>
            <a:headEnd/>
            <a:tailEnd/>
          </a:ln>
        </p:spPr>
        <p:txBody>
          <a:bodyPr wrap="square">
            <a:prstTxWarp prst="textNoShape">
              <a:avLst/>
            </a:prstTxWarp>
            <a:spAutoFit/>
          </a:bodyPr>
          <a:lstStyle/>
          <a:p>
            <a:pPr indent="-89535">
              <a:lnSpc>
                <a:spcPct val="110000"/>
              </a:lnSpc>
              <a:spcAft>
                <a:spcPts val="1000"/>
              </a:spcAft>
              <a:tabLst>
                <a:tab pos="127000" algn="r"/>
                <a:tab pos="254000" algn="l"/>
              </a:tabLst>
            </a:pP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“Father, hallowed be your name.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Your kingdom come.  </a:t>
            </a:r>
            <a:endParaRPr lang="en-AU" sz="1400" dirty="0">
              <a:latin typeface="Calibri" panose="020F0502020204030204" pitchFamily="34" charset="0"/>
              <a:ea typeface="Times New Roman" panose="02020603050405020304" pitchFamily="18" charset="0"/>
            </a:endParaRPr>
          </a:p>
          <a:p>
            <a:pPr indent="-89535">
              <a:lnSpc>
                <a:spcPct val="110000"/>
              </a:lnSpc>
              <a:spcAft>
                <a:spcPts val="1000"/>
              </a:spcAft>
              <a:tabLst>
                <a:tab pos="127000" algn="r"/>
                <a:tab pos="254000" algn="l"/>
              </a:tabLst>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Give us each day our daily bread,</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a:t>
            </a:r>
            <a:endParaRPr lang="en-AU" sz="1400" dirty="0">
              <a:latin typeface="Calibri" panose="020F0502020204030204" pitchFamily="34" charset="0"/>
              <a:ea typeface="Times New Roman" panose="02020603050405020304" pitchFamily="18" charset="0"/>
            </a:endParaRPr>
          </a:p>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forgive us our sins,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we ourselves forgive everyone who is indebted to us.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lead us not into temptation.”</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70226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animBg="1"/>
      <p:bldP spid="14" grpId="0" animBg="1"/>
      <p:bldP spid="15" grpId="0"/>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26031" y="-9184"/>
            <a:ext cx="2979009" cy="430887"/>
          </a:xfrm>
          <a:prstGeom prst="rect">
            <a:avLst/>
          </a:prstGeom>
          <a:noFill/>
          <a:ln w="19050">
            <a:noFill/>
          </a:ln>
        </p:spPr>
        <p:txBody>
          <a:bodyPr wrap="square" rtlCol="0">
            <a:spAutoFit/>
          </a:bodyPr>
          <a:lstStyle/>
          <a:p>
            <a:pPr marL="4763" indent="-4763" algn="ctr"/>
            <a:r>
              <a:rPr lang="en-AU" sz="2200" b="1" dirty="0">
                <a:solidFill>
                  <a:srgbClr val="FFFF00"/>
                </a:solidFill>
                <a:latin typeface="Times New Roman" panose="02020603050405020304" pitchFamily="18" charset="0"/>
                <a:cs typeface="Times New Roman" panose="02020603050405020304" pitchFamily="18" charset="0"/>
              </a:rPr>
              <a:t>Lord, teach us to pray.</a:t>
            </a:r>
          </a:p>
        </p:txBody>
      </p:sp>
      <p:sp>
        <p:nvSpPr>
          <p:cNvPr id="2" name="TextBox 1">
            <a:extLst>
              <a:ext uri="{FF2B5EF4-FFF2-40B4-BE49-F238E27FC236}">
                <a16:creationId xmlns:a16="http://schemas.microsoft.com/office/drawing/2014/main" id="{CD22921D-DA78-45BD-CCE9-649814368AEB}"/>
              </a:ext>
            </a:extLst>
          </p:cNvPr>
          <p:cNvSpPr txBox="1"/>
          <p:nvPr/>
        </p:nvSpPr>
        <p:spPr>
          <a:xfrm>
            <a:off x="-474" y="1257264"/>
            <a:ext cx="9130848"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Lord’s Prayer:  can be prayed by an individual, but meant for praying together</a:t>
            </a:r>
          </a:p>
        </p:txBody>
      </p:sp>
      <p:sp>
        <p:nvSpPr>
          <p:cNvPr id="13" name="TextBox 12">
            <a:extLst>
              <a:ext uri="{FF2B5EF4-FFF2-40B4-BE49-F238E27FC236}">
                <a16:creationId xmlns:a16="http://schemas.microsoft.com/office/drawing/2014/main" id="{EA3B67B9-7A38-3056-9D72-E7AF3648118E}"/>
              </a:ext>
            </a:extLst>
          </p:cNvPr>
          <p:cNvSpPr txBox="1"/>
          <p:nvPr/>
        </p:nvSpPr>
        <p:spPr>
          <a:xfrm>
            <a:off x="3098305" y="50929"/>
            <a:ext cx="5692608" cy="646331"/>
          </a:xfrm>
          <a:prstGeom prst="rect">
            <a:avLst/>
          </a:prstGeom>
          <a:noFill/>
          <a:ln w="15875">
            <a:solidFill>
              <a:schemeClr val="bg1"/>
            </a:solid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Godly prayer:  Not about fluency or ‘sounding spiritual’.</a:t>
            </a:r>
          </a:p>
          <a:p>
            <a:pPr algn="ctr"/>
            <a:r>
              <a:rPr lang="en-AU" dirty="0">
                <a:solidFill>
                  <a:schemeClr val="bg1"/>
                </a:solidFill>
                <a:latin typeface="Times New Roman" panose="02020603050405020304" pitchFamily="18" charset="0"/>
                <a:cs typeface="Times New Roman" panose="02020603050405020304" pitchFamily="18" charset="0"/>
              </a:rPr>
              <a:t>It’s about </a:t>
            </a:r>
            <a:r>
              <a:rPr lang="en-AU" u="sng" dirty="0">
                <a:solidFill>
                  <a:schemeClr val="bg1"/>
                </a:solidFill>
                <a:latin typeface="Times New Roman" panose="02020603050405020304" pitchFamily="18" charset="0"/>
                <a:cs typeface="Times New Roman" panose="02020603050405020304" pitchFamily="18" charset="0"/>
              </a:rPr>
              <a:t>what</a:t>
            </a:r>
            <a:r>
              <a:rPr lang="en-AU" dirty="0">
                <a:solidFill>
                  <a:schemeClr val="bg1"/>
                </a:solidFill>
                <a:latin typeface="Times New Roman" panose="02020603050405020304" pitchFamily="18" charset="0"/>
                <a:cs typeface="Times New Roman" panose="02020603050405020304" pitchFamily="18" charset="0"/>
              </a:rPr>
              <a:t> we pray.</a:t>
            </a:r>
          </a:p>
        </p:txBody>
      </p:sp>
      <p:sp>
        <p:nvSpPr>
          <p:cNvPr id="14" name="Text Box 4">
            <a:extLst>
              <a:ext uri="{FF2B5EF4-FFF2-40B4-BE49-F238E27FC236}">
                <a16:creationId xmlns:a16="http://schemas.microsoft.com/office/drawing/2014/main" id="{4DE49D38-26EE-91EC-866A-807D93BB7337}"/>
              </a:ext>
            </a:extLst>
          </p:cNvPr>
          <p:cNvSpPr txBox="1">
            <a:spLocks noChangeArrowheads="1"/>
          </p:cNvSpPr>
          <p:nvPr/>
        </p:nvSpPr>
        <p:spPr bwMode="auto">
          <a:xfrm>
            <a:off x="14604" y="725572"/>
            <a:ext cx="1605068" cy="338554"/>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When you pray</a:t>
            </a:r>
            <a:endParaRPr lang="en-AU" sz="1600" dirty="0">
              <a:effectLst/>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893DCA09-A1FF-8CE6-425B-A58F5D710C19}"/>
              </a:ext>
            </a:extLst>
          </p:cNvPr>
          <p:cNvSpPr txBox="1"/>
          <p:nvPr/>
        </p:nvSpPr>
        <p:spPr>
          <a:xfrm>
            <a:off x="1638586" y="712745"/>
            <a:ext cx="7505414"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Prayer is a gift from God to all Christians – to commune with God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It’s the Devil who tells us our prayers are no good.  Jesus delights in them.</a:t>
            </a:r>
          </a:p>
        </p:txBody>
      </p:sp>
      <p:sp>
        <p:nvSpPr>
          <p:cNvPr id="11" name="Text Box 4">
            <a:extLst>
              <a:ext uri="{FF2B5EF4-FFF2-40B4-BE49-F238E27FC236}">
                <a16:creationId xmlns:a16="http://schemas.microsoft.com/office/drawing/2014/main" id="{5DE6AABC-F61E-3FD0-1D60-0C3B8AC00960}"/>
              </a:ext>
            </a:extLst>
          </p:cNvPr>
          <p:cNvSpPr txBox="1">
            <a:spLocks noChangeArrowheads="1"/>
          </p:cNvSpPr>
          <p:nvPr/>
        </p:nvSpPr>
        <p:spPr bwMode="auto">
          <a:xfrm>
            <a:off x="13626" y="1561133"/>
            <a:ext cx="891209" cy="338554"/>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Father</a:t>
            </a:r>
            <a:endParaRPr lang="en-AU" sz="1600" dirty="0">
              <a:effectLst/>
              <a:latin typeface="Times New Roman" panose="02020603050405020304" pitchFamily="18" charset="0"/>
              <a:ea typeface="Times New Roman" panose="02020603050405020304" pitchFamily="18" charset="0"/>
            </a:endParaRPr>
          </a:p>
        </p:txBody>
      </p:sp>
      <p:sp>
        <p:nvSpPr>
          <p:cNvPr id="12" name="TextBox 11">
            <a:extLst>
              <a:ext uri="{FF2B5EF4-FFF2-40B4-BE49-F238E27FC236}">
                <a16:creationId xmlns:a16="http://schemas.microsoft.com/office/drawing/2014/main" id="{9FAA98E6-37AD-A2F7-66DA-3F49181C720C}"/>
              </a:ext>
            </a:extLst>
          </p:cNvPr>
          <p:cNvSpPr txBox="1"/>
          <p:nvPr/>
        </p:nvSpPr>
        <p:spPr>
          <a:xfrm>
            <a:off x="917018" y="1564941"/>
            <a:ext cx="8213355"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 brings us into His family.</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Doesn’t want to listen to a skilled speaker.  Loves to communicate with His children.</a:t>
            </a:r>
          </a:p>
        </p:txBody>
      </p:sp>
      <p:sp>
        <p:nvSpPr>
          <p:cNvPr id="16" name="Text Box 4">
            <a:extLst>
              <a:ext uri="{FF2B5EF4-FFF2-40B4-BE49-F238E27FC236}">
                <a16:creationId xmlns:a16="http://schemas.microsoft.com/office/drawing/2014/main" id="{BF612799-833B-16DD-EC3D-B49DFF3FD355}"/>
              </a:ext>
            </a:extLst>
          </p:cNvPr>
          <p:cNvSpPr txBox="1">
            <a:spLocks noChangeArrowheads="1"/>
          </p:cNvSpPr>
          <p:nvPr/>
        </p:nvSpPr>
        <p:spPr bwMode="auto">
          <a:xfrm>
            <a:off x="-5035" y="2120969"/>
            <a:ext cx="1336675" cy="584775"/>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hallowed be your name</a:t>
            </a:r>
            <a:r>
              <a:rPr lang="en-AU" sz="1600" dirty="0">
                <a:effectLst/>
              </a:rPr>
              <a:t> </a:t>
            </a:r>
            <a:endParaRPr lang="en-AU" sz="1600" dirty="0">
              <a:effectLst/>
              <a:latin typeface="Times New Roman" panose="02020603050405020304" pitchFamily="18" charset="0"/>
              <a:ea typeface="Times New Roman" panose="02020603050405020304" pitchFamily="18" charset="0"/>
            </a:endParaRPr>
          </a:p>
        </p:txBody>
      </p:sp>
      <p:sp>
        <p:nvSpPr>
          <p:cNvPr id="18" name="TextBox 17">
            <a:extLst>
              <a:ext uri="{FF2B5EF4-FFF2-40B4-BE49-F238E27FC236}">
                <a16:creationId xmlns:a16="http://schemas.microsoft.com/office/drawing/2014/main" id="{807F4052-DE6B-6298-9562-A562E8D12CE5}"/>
              </a:ext>
            </a:extLst>
          </p:cNvPr>
          <p:cNvSpPr txBox="1"/>
          <p:nvPr/>
        </p:nvSpPr>
        <p:spPr>
          <a:xfrm>
            <a:off x="1331639" y="2120969"/>
            <a:ext cx="7798733"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is Holy.  There is nothing impure about Him.</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are aware of our own unworthiness.  Christ sanctifies us to be holy.</a:t>
            </a:r>
          </a:p>
        </p:txBody>
      </p:sp>
      <p:sp>
        <p:nvSpPr>
          <p:cNvPr id="19" name="Text Box 4">
            <a:extLst>
              <a:ext uri="{FF2B5EF4-FFF2-40B4-BE49-F238E27FC236}">
                <a16:creationId xmlns:a16="http://schemas.microsoft.com/office/drawing/2014/main" id="{8AC79058-1710-D1BD-17FC-DD83D00DE160}"/>
              </a:ext>
            </a:extLst>
          </p:cNvPr>
          <p:cNvSpPr txBox="1">
            <a:spLocks noChangeArrowheads="1"/>
          </p:cNvSpPr>
          <p:nvPr/>
        </p:nvSpPr>
        <p:spPr bwMode="auto">
          <a:xfrm>
            <a:off x="1185" y="2699467"/>
            <a:ext cx="1474471" cy="584775"/>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Your kingdom come</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20" name="TextBox 19">
            <a:extLst>
              <a:ext uri="{FF2B5EF4-FFF2-40B4-BE49-F238E27FC236}">
                <a16:creationId xmlns:a16="http://schemas.microsoft.com/office/drawing/2014/main" id="{869955B7-F69A-1B27-E955-5BF806EDB555}"/>
              </a:ext>
            </a:extLst>
          </p:cNvPr>
          <p:cNvSpPr txBox="1"/>
          <p:nvPr/>
        </p:nvSpPr>
        <p:spPr>
          <a:xfrm>
            <a:off x="1493369" y="2693246"/>
            <a:ext cx="7650631"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God’s Kingdom breaks into this world as people respond to the Gospel</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joyfully anticipate God’s Kingdom coming in Glory when Jesus returns.</a:t>
            </a:r>
          </a:p>
        </p:txBody>
      </p:sp>
      <p:sp>
        <p:nvSpPr>
          <p:cNvPr id="21" name="Text Box 4">
            <a:extLst>
              <a:ext uri="{FF2B5EF4-FFF2-40B4-BE49-F238E27FC236}">
                <a16:creationId xmlns:a16="http://schemas.microsoft.com/office/drawing/2014/main" id="{BDCC6285-41AB-1F6A-1BD4-430D937F4BFB}"/>
              </a:ext>
            </a:extLst>
          </p:cNvPr>
          <p:cNvSpPr txBox="1">
            <a:spLocks noChangeArrowheads="1"/>
          </p:cNvSpPr>
          <p:nvPr/>
        </p:nvSpPr>
        <p:spPr bwMode="auto">
          <a:xfrm>
            <a:off x="7405" y="3259304"/>
            <a:ext cx="1756283" cy="584775"/>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Give us each day our daily bread</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23" name="TextBox 22">
            <a:extLst>
              <a:ext uri="{FF2B5EF4-FFF2-40B4-BE49-F238E27FC236}">
                <a16:creationId xmlns:a16="http://schemas.microsoft.com/office/drawing/2014/main" id="{B06111ED-F79A-50B2-AB06-37EE7B63B13C}"/>
              </a:ext>
            </a:extLst>
          </p:cNvPr>
          <p:cNvSpPr txBox="1"/>
          <p:nvPr/>
        </p:nvSpPr>
        <p:spPr>
          <a:xfrm>
            <a:off x="1748338" y="3265523"/>
            <a:ext cx="7337463"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be anxious.  Depend on God, daily, for provision</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prayer to have enough to not need to rely on God</a:t>
            </a:r>
          </a:p>
        </p:txBody>
      </p:sp>
      <p:sp>
        <p:nvSpPr>
          <p:cNvPr id="24" name="Text Box 4">
            <a:extLst>
              <a:ext uri="{FF2B5EF4-FFF2-40B4-BE49-F238E27FC236}">
                <a16:creationId xmlns:a16="http://schemas.microsoft.com/office/drawing/2014/main" id="{A454A7B6-8247-336D-6EEE-7FE479A757F3}"/>
              </a:ext>
            </a:extLst>
          </p:cNvPr>
          <p:cNvSpPr txBox="1">
            <a:spLocks noChangeArrowheads="1"/>
          </p:cNvSpPr>
          <p:nvPr/>
        </p:nvSpPr>
        <p:spPr bwMode="auto">
          <a:xfrm>
            <a:off x="-5035" y="3837802"/>
            <a:ext cx="2128764" cy="338554"/>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forgive us our sins</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25" name="TextBox 24">
            <a:extLst>
              <a:ext uri="{FF2B5EF4-FFF2-40B4-BE49-F238E27FC236}">
                <a16:creationId xmlns:a16="http://schemas.microsoft.com/office/drawing/2014/main" id="{41C7E733-E46B-892F-7562-8D0389DD4D13}"/>
              </a:ext>
            </a:extLst>
          </p:cNvPr>
          <p:cNvSpPr txBox="1"/>
          <p:nvPr/>
        </p:nvSpPr>
        <p:spPr>
          <a:xfrm>
            <a:off x="2136169" y="3822413"/>
            <a:ext cx="5647632" cy="369332"/>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need to repent of sin and seek forgiveness too.</a:t>
            </a:r>
          </a:p>
        </p:txBody>
      </p:sp>
      <p:cxnSp>
        <p:nvCxnSpPr>
          <p:cNvPr id="3" name="Straight Connector 2">
            <a:extLst>
              <a:ext uri="{FF2B5EF4-FFF2-40B4-BE49-F238E27FC236}">
                <a16:creationId xmlns:a16="http://schemas.microsoft.com/office/drawing/2014/main" id="{B1AAA873-6C94-0570-BF85-27D659E27B88}"/>
              </a:ext>
            </a:extLst>
          </p:cNvPr>
          <p:cNvCxnSpPr/>
          <p:nvPr/>
        </p:nvCxnSpPr>
        <p:spPr>
          <a:xfrm flipV="1">
            <a:off x="13626" y="2677817"/>
            <a:ext cx="1318013" cy="15429"/>
          </a:xfrm>
          <a:prstGeom prst="line">
            <a:avLst/>
          </a:prstGeom>
          <a:ln>
            <a:prstDash val="sysDot"/>
          </a:ln>
        </p:spPr>
        <p:style>
          <a:lnRef idx="2">
            <a:schemeClr val="dk1"/>
          </a:lnRef>
          <a:fillRef idx="0">
            <a:schemeClr val="dk1"/>
          </a:fillRef>
          <a:effectRef idx="1">
            <a:schemeClr val="dk1"/>
          </a:effectRef>
          <a:fontRef idx="minor">
            <a:schemeClr val="tx1"/>
          </a:fontRef>
        </p:style>
      </p:cxnSp>
      <p:cxnSp>
        <p:nvCxnSpPr>
          <p:cNvPr id="4" name="Straight Connector 3">
            <a:extLst>
              <a:ext uri="{FF2B5EF4-FFF2-40B4-BE49-F238E27FC236}">
                <a16:creationId xmlns:a16="http://schemas.microsoft.com/office/drawing/2014/main" id="{52D0ED9B-E5E1-58AF-13DB-4FFA377C2132}"/>
              </a:ext>
            </a:extLst>
          </p:cNvPr>
          <p:cNvCxnSpPr/>
          <p:nvPr/>
        </p:nvCxnSpPr>
        <p:spPr>
          <a:xfrm flipV="1">
            <a:off x="69610" y="3231433"/>
            <a:ext cx="1318013" cy="15429"/>
          </a:xfrm>
          <a:prstGeom prst="line">
            <a:avLst/>
          </a:prstGeom>
          <a:ln>
            <a:prstDash val="sysDot"/>
          </a:ln>
        </p:spPr>
        <p:style>
          <a:lnRef idx="2">
            <a:schemeClr val="dk1"/>
          </a:lnRef>
          <a:fillRef idx="0">
            <a:schemeClr val="dk1"/>
          </a:fillRef>
          <a:effectRef idx="1">
            <a:schemeClr val="dk1"/>
          </a:effectRef>
          <a:fontRef idx="minor">
            <a:schemeClr val="tx1"/>
          </a:fontRef>
        </p:style>
      </p:cxnSp>
      <p:cxnSp>
        <p:nvCxnSpPr>
          <p:cNvPr id="5" name="Straight Connector 4">
            <a:extLst>
              <a:ext uri="{FF2B5EF4-FFF2-40B4-BE49-F238E27FC236}">
                <a16:creationId xmlns:a16="http://schemas.microsoft.com/office/drawing/2014/main" id="{015148E9-0ABC-B7FE-4195-EC60B3AB3148}"/>
              </a:ext>
            </a:extLst>
          </p:cNvPr>
          <p:cNvCxnSpPr/>
          <p:nvPr/>
        </p:nvCxnSpPr>
        <p:spPr>
          <a:xfrm flipV="1">
            <a:off x="181578" y="3816152"/>
            <a:ext cx="1318013" cy="15429"/>
          </a:xfrm>
          <a:prstGeom prst="line">
            <a:avLst/>
          </a:prstGeom>
          <a:ln>
            <a:prstDash val="sysDot"/>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153698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
                                            <p:txEl>
                                              <p:pRg st="0" end="0"/>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5">
                                            <p:txEl>
                                              <p:pRg st="0" end="0"/>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P spid="16" grpId="0" animBg="1"/>
      <p:bldP spid="18" grpId="0" uiExpand="1" build="p"/>
      <p:bldP spid="19" grpId="0" animBg="1"/>
      <p:bldP spid="20" grpId="0" uiExpand="1" build="p"/>
      <p:bldP spid="21" grpId="0" animBg="1"/>
      <p:bldP spid="23" grpId="0" uiExpand="1" build="p"/>
      <p:bldP spid="24" grpId="0" animBg="1"/>
      <p:bldP spid="2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4">
            <a:extLst>
              <a:ext uri="{FF2B5EF4-FFF2-40B4-BE49-F238E27FC236}">
                <a16:creationId xmlns:a16="http://schemas.microsoft.com/office/drawing/2014/main" id="{F7C1A58D-FAF3-F0ED-EA94-3D86FFCEBE04}"/>
              </a:ext>
            </a:extLst>
          </p:cNvPr>
          <p:cNvSpPr txBox="1">
            <a:spLocks noChangeArrowheads="1"/>
          </p:cNvSpPr>
          <p:nvPr/>
        </p:nvSpPr>
        <p:spPr bwMode="auto">
          <a:xfrm>
            <a:off x="0" y="0"/>
            <a:ext cx="9144000" cy="3416320"/>
          </a:xfrm>
          <a:prstGeom prst="rect">
            <a:avLst/>
          </a:prstGeom>
          <a:solidFill>
            <a:schemeClr val="bg1"/>
          </a:solidFill>
          <a:ln w="9525">
            <a:noFill/>
            <a:miter lim="800000"/>
            <a:headEnd/>
            <a:tailEnd/>
          </a:ln>
        </p:spPr>
        <p:txBody>
          <a:bodyPr wrap="square">
            <a:prstTxWarp prst="textNoShape">
              <a:avLst/>
            </a:prstTxWarp>
            <a:spAutoFit/>
          </a:bodyPr>
          <a:lstStyle/>
          <a:p>
            <a:r>
              <a:rPr lang="en-AU" dirty="0">
                <a:latin typeface="Times New Roman" panose="02020603050405020304" pitchFamily="18" charset="0"/>
                <a:ea typeface="Times New Roman" panose="02020603050405020304" pitchFamily="18" charset="0"/>
              </a:rPr>
              <a:t>1 John 1:5–10 (ESV)</a:t>
            </a:r>
          </a:p>
          <a:p>
            <a:r>
              <a:rPr lang="en-AU" dirty="0">
                <a:latin typeface="Times New Roman" panose="02020603050405020304" pitchFamily="18" charset="0"/>
                <a:ea typeface="Times New Roman" panose="02020603050405020304" pitchFamily="18" charset="0"/>
              </a:rPr>
              <a:t> </a:t>
            </a:r>
          </a:p>
          <a:p>
            <a:pPr indent="152400"/>
            <a:r>
              <a:rPr lang="en-AU" b="1" baseline="30000" dirty="0">
                <a:latin typeface="Comic Sans MS" panose="030F0902030302020204" pitchFamily="66" charset="0"/>
                <a:ea typeface="Times New Roman" panose="02020603050405020304" pitchFamily="18" charset="0"/>
              </a:rPr>
              <a:t>5 </a:t>
            </a:r>
            <a:r>
              <a:rPr lang="en-AU" dirty="0">
                <a:latin typeface="Comic Sans MS" panose="030F0902030302020204" pitchFamily="66" charset="0"/>
                <a:ea typeface="Times New Roman" panose="02020603050405020304" pitchFamily="18" charset="0"/>
              </a:rPr>
              <a:t>This is the message we have heard from Him and proclaim to you, that God is light, and in Him is no darkness at all.  </a:t>
            </a:r>
            <a:r>
              <a:rPr lang="en-AU" b="1" baseline="30000" dirty="0">
                <a:latin typeface="Comic Sans MS" panose="030F0902030302020204" pitchFamily="66" charset="0"/>
                <a:ea typeface="Times New Roman" panose="02020603050405020304" pitchFamily="18" charset="0"/>
              </a:rPr>
              <a:t>6 </a:t>
            </a:r>
            <a:r>
              <a:rPr lang="en-AU" dirty="0">
                <a:latin typeface="Comic Sans MS" panose="030F0902030302020204" pitchFamily="66" charset="0"/>
                <a:ea typeface="Times New Roman" panose="02020603050405020304" pitchFamily="18" charset="0"/>
              </a:rPr>
              <a:t>If we say we have fellowship with Him while we walk in darkness, we lie and do not practice the truth.  </a:t>
            </a:r>
            <a:endParaRPr lang="en-AU" dirty="0">
              <a:latin typeface="Times New Roman" panose="02020603050405020304" pitchFamily="18" charset="0"/>
              <a:ea typeface="Times New Roman" panose="02020603050405020304" pitchFamily="18" charset="0"/>
            </a:endParaRPr>
          </a:p>
          <a:p>
            <a:pPr indent="152400"/>
            <a:r>
              <a:rPr lang="en-AU" dirty="0">
                <a:latin typeface="Comic Sans MS" panose="030F0902030302020204" pitchFamily="66" charset="0"/>
                <a:ea typeface="Times New Roman" panose="02020603050405020304" pitchFamily="18" charset="0"/>
              </a:rPr>
              <a:t> </a:t>
            </a:r>
            <a:endParaRPr lang="en-AU" dirty="0">
              <a:latin typeface="Times New Roman" panose="02020603050405020304" pitchFamily="18" charset="0"/>
              <a:ea typeface="Times New Roman" panose="02020603050405020304" pitchFamily="18" charset="0"/>
            </a:endParaRPr>
          </a:p>
          <a:p>
            <a:pPr indent="152400"/>
            <a:r>
              <a:rPr lang="en-AU" b="1" baseline="30000" dirty="0">
                <a:latin typeface="Comic Sans MS" panose="030F0902030302020204" pitchFamily="66" charset="0"/>
                <a:ea typeface="Times New Roman" panose="02020603050405020304" pitchFamily="18" charset="0"/>
              </a:rPr>
              <a:t>7 </a:t>
            </a:r>
            <a:r>
              <a:rPr lang="en-AU" dirty="0">
                <a:latin typeface="Comic Sans MS" panose="030F0902030302020204" pitchFamily="66" charset="0"/>
                <a:ea typeface="Times New Roman" panose="02020603050405020304" pitchFamily="18" charset="0"/>
              </a:rPr>
              <a:t>But if we walk in the light, as He is in the light, we have fellowship with one another, and the blood of Jesus his Son cleanses us from all sin.  </a:t>
            </a:r>
            <a:r>
              <a:rPr lang="en-AU" b="1" baseline="30000" dirty="0">
                <a:latin typeface="Comic Sans MS" panose="030F0902030302020204" pitchFamily="66" charset="0"/>
                <a:ea typeface="Times New Roman" panose="02020603050405020304" pitchFamily="18" charset="0"/>
              </a:rPr>
              <a:t>8 </a:t>
            </a:r>
            <a:r>
              <a:rPr lang="en-AU" dirty="0">
                <a:latin typeface="Comic Sans MS" panose="030F0902030302020204" pitchFamily="66" charset="0"/>
                <a:ea typeface="Times New Roman" panose="02020603050405020304" pitchFamily="18" charset="0"/>
              </a:rPr>
              <a:t>If we say we have no sin, we deceive ourselves, and the truth is not in us.  </a:t>
            </a:r>
            <a:r>
              <a:rPr lang="en-AU" b="1" baseline="30000" dirty="0">
                <a:latin typeface="Comic Sans MS" panose="030F0902030302020204" pitchFamily="66" charset="0"/>
                <a:ea typeface="Times New Roman" panose="02020603050405020304" pitchFamily="18" charset="0"/>
              </a:rPr>
              <a:t>9 </a:t>
            </a:r>
            <a:r>
              <a:rPr lang="en-AU" dirty="0">
                <a:latin typeface="Comic Sans MS" panose="030F0902030302020204" pitchFamily="66" charset="0"/>
                <a:ea typeface="Times New Roman" panose="02020603050405020304" pitchFamily="18" charset="0"/>
              </a:rPr>
              <a:t>If we confess our sins, He is faithful and just to forgive us our sins and to cleanse us from all unrighteousness.  </a:t>
            </a:r>
            <a:r>
              <a:rPr lang="en-AU" b="1" baseline="30000" dirty="0">
                <a:latin typeface="Comic Sans MS" panose="030F0902030302020204" pitchFamily="66" charset="0"/>
                <a:ea typeface="Times New Roman" panose="02020603050405020304" pitchFamily="18" charset="0"/>
              </a:rPr>
              <a:t>10 </a:t>
            </a:r>
            <a:r>
              <a:rPr lang="en-AU" dirty="0">
                <a:latin typeface="Comic Sans MS" panose="030F0902030302020204" pitchFamily="66" charset="0"/>
                <a:ea typeface="Times New Roman" panose="02020603050405020304" pitchFamily="18" charset="0"/>
              </a:rPr>
              <a:t>If we say we have not sinned, we make Him a liar, and His word is not in us. </a:t>
            </a:r>
            <a:endParaRPr lang="en-A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02375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26031" y="-9184"/>
            <a:ext cx="2979009" cy="430887"/>
          </a:xfrm>
          <a:prstGeom prst="rect">
            <a:avLst/>
          </a:prstGeom>
          <a:noFill/>
          <a:ln w="19050">
            <a:noFill/>
          </a:ln>
        </p:spPr>
        <p:txBody>
          <a:bodyPr wrap="square" rtlCol="0">
            <a:spAutoFit/>
          </a:bodyPr>
          <a:lstStyle/>
          <a:p>
            <a:pPr marL="4763" indent="-4763" algn="ctr"/>
            <a:r>
              <a:rPr lang="en-AU" sz="2200" b="1" dirty="0">
                <a:solidFill>
                  <a:srgbClr val="FFFF00"/>
                </a:solidFill>
                <a:latin typeface="Times New Roman" panose="02020603050405020304" pitchFamily="18" charset="0"/>
                <a:cs typeface="Times New Roman" panose="02020603050405020304" pitchFamily="18" charset="0"/>
              </a:rPr>
              <a:t>Lord, teach us to pray.</a:t>
            </a:r>
          </a:p>
        </p:txBody>
      </p:sp>
      <p:sp>
        <p:nvSpPr>
          <p:cNvPr id="2" name="TextBox 1">
            <a:extLst>
              <a:ext uri="{FF2B5EF4-FFF2-40B4-BE49-F238E27FC236}">
                <a16:creationId xmlns:a16="http://schemas.microsoft.com/office/drawing/2014/main" id="{CD22921D-DA78-45BD-CCE9-649814368AEB}"/>
              </a:ext>
            </a:extLst>
          </p:cNvPr>
          <p:cNvSpPr txBox="1"/>
          <p:nvPr/>
        </p:nvSpPr>
        <p:spPr>
          <a:xfrm>
            <a:off x="-474" y="1257264"/>
            <a:ext cx="9130848"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Lord’s Prayer:  can be prayed by an individual, but meant for praying together</a:t>
            </a:r>
          </a:p>
        </p:txBody>
      </p:sp>
      <p:sp>
        <p:nvSpPr>
          <p:cNvPr id="13" name="TextBox 12">
            <a:extLst>
              <a:ext uri="{FF2B5EF4-FFF2-40B4-BE49-F238E27FC236}">
                <a16:creationId xmlns:a16="http://schemas.microsoft.com/office/drawing/2014/main" id="{EA3B67B9-7A38-3056-9D72-E7AF3648118E}"/>
              </a:ext>
            </a:extLst>
          </p:cNvPr>
          <p:cNvSpPr txBox="1"/>
          <p:nvPr/>
        </p:nvSpPr>
        <p:spPr>
          <a:xfrm>
            <a:off x="3098305" y="50929"/>
            <a:ext cx="5692608" cy="646331"/>
          </a:xfrm>
          <a:prstGeom prst="rect">
            <a:avLst/>
          </a:prstGeom>
          <a:noFill/>
          <a:ln w="15875">
            <a:solidFill>
              <a:schemeClr val="bg1"/>
            </a:solid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Godly prayer:  Not about fluency or ‘sounding spiritual’.</a:t>
            </a:r>
          </a:p>
          <a:p>
            <a:pPr algn="ctr"/>
            <a:r>
              <a:rPr lang="en-AU" dirty="0">
                <a:solidFill>
                  <a:schemeClr val="bg1"/>
                </a:solidFill>
                <a:latin typeface="Times New Roman" panose="02020603050405020304" pitchFamily="18" charset="0"/>
                <a:cs typeface="Times New Roman" panose="02020603050405020304" pitchFamily="18" charset="0"/>
              </a:rPr>
              <a:t>It’s about </a:t>
            </a:r>
            <a:r>
              <a:rPr lang="en-AU" u="sng" dirty="0">
                <a:solidFill>
                  <a:schemeClr val="bg1"/>
                </a:solidFill>
                <a:latin typeface="Times New Roman" panose="02020603050405020304" pitchFamily="18" charset="0"/>
                <a:cs typeface="Times New Roman" panose="02020603050405020304" pitchFamily="18" charset="0"/>
              </a:rPr>
              <a:t>what</a:t>
            </a:r>
            <a:r>
              <a:rPr lang="en-AU" dirty="0">
                <a:solidFill>
                  <a:schemeClr val="bg1"/>
                </a:solidFill>
                <a:latin typeface="Times New Roman" panose="02020603050405020304" pitchFamily="18" charset="0"/>
                <a:cs typeface="Times New Roman" panose="02020603050405020304" pitchFamily="18" charset="0"/>
              </a:rPr>
              <a:t> we pray.</a:t>
            </a:r>
          </a:p>
        </p:txBody>
      </p:sp>
      <p:sp>
        <p:nvSpPr>
          <p:cNvPr id="14" name="Text Box 4">
            <a:extLst>
              <a:ext uri="{FF2B5EF4-FFF2-40B4-BE49-F238E27FC236}">
                <a16:creationId xmlns:a16="http://schemas.microsoft.com/office/drawing/2014/main" id="{4DE49D38-26EE-91EC-866A-807D93BB7337}"/>
              </a:ext>
            </a:extLst>
          </p:cNvPr>
          <p:cNvSpPr txBox="1">
            <a:spLocks noChangeArrowheads="1"/>
          </p:cNvSpPr>
          <p:nvPr/>
        </p:nvSpPr>
        <p:spPr bwMode="auto">
          <a:xfrm>
            <a:off x="14604" y="725572"/>
            <a:ext cx="1605068" cy="338554"/>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When you pray</a:t>
            </a:r>
            <a:endParaRPr lang="en-AU" sz="1600" dirty="0">
              <a:effectLst/>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893DCA09-A1FF-8CE6-425B-A58F5D710C19}"/>
              </a:ext>
            </a:extLst>
          </p:cNvPr>
          <p:cNvSpPr txBox="1"/>
          <p:nvPr/>
        </p:nvSpPr>
        <p:spPr>
          <a:xfrm>
            <a:off x="1638586" y="712745"/>
            <a:ext cx="7505414"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Prayer is a gift from God to all Christians – to commune with God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It’s the Devil who tells us our prayers are no good.  Jesus delights in them.</a:t>
            </a:r>
          </a:p>
        </p:txBody>
      </p:sp>
      <p:sp>
        <p:nvSpPr>
          <p:cNvPr id="11" name="Text Box 4">
            <a:extLst>
              <a:ext uri="{FF2B5EF4-FFF2-40B4-BE49-F238E27FC236}">
                <a16:creationId xmlns:a16="http://schemas.microsoft.com/office/drawing/2014/main" id="{5DE6AABC-F61E-3FD0-1D60-0C3B8AC00960}"/>
              </a:ext>
            </a:extLst>
          </p:cNvPr>
          <p:cNvSpPr txBox="1">
            <a:spLocks noChangeArrowheads="1"/>
          </p:cNvSpPr>
          <p:nvPr/>
        </p:nvSpPr>
        <p:spPr bwMode="auto">
          <a:xfrm>
            <a:off x="13626" y="1561133"/>
            <a:ext cx="891209" cy="338554"/>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Father</a:t>
            </a:r>
            <a:endParaRPr lang="en-AU" sz="1600" dirty="0">
              <a:effectLst/>
              <a:latin typeface="Times New Roman" panose="02020603050405020304" pitchFamily="18" charset="0"/>
              <a:ea typeface="Times New Roman" panose="02020603050405020304" pitchFamily="18" charset="0"/>
            </a:endParaRPr>
          </a:p>
        </p:txBody>
      </p:sp>
      <p:sp>
        <p:nvSpPr>
          <p:cNvPr id="12" name="TextBox 11">
            <a:extLst>
              <a:ext uri="{FF2B5EF4-FFF2-40B4-BE49-F238E27FC236}">
                <a16:creationId xmlns:a16="http://schemas.microsoft.com/office/drawing/2014/main" id="{9FAA98E6-37AD-A2F7-66DA-3F49181C720C}"/>
              </a:ext>
            </a:extLst>
          </p:cNvPr>
          <p:cNvSpPr txBox="1"/>
          <p:nvPr/>
        </p:nvSpPr>
        <p:spPr>
          <a:xfrm>
            <a:off x="917018" y="1564941"/>
            <a:ext cx="8213355"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 brings us into His family.</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Doesn’t want to listen to a skilled speaker.  Loves to communicate with His children.</a:t>
            </a:r>
          </a:p>
        </p:txBody>
      </p:sp>
      <p:sp>
        <p:nvSpPr>
          <p:cNvPr id="16" name="Text Box 4">
            <a:extLst>
              <a:ext uri="{FF2B5EF4-FFF2-40B4-BE49-F238E27FC236}">
                <a16:creationId xmlns:a16="http://schemas.microsoft.com/office/drawing/2014/main" id="{BF612799-833B-16DD-EC3D-B49DFF3FD355}"/>
              </a:ext>
            </a:extLst>
          </p:cNvPr>
          <p:cNvSpPr txBox="1">
            <a:spLocks noChangeArrowheads="1"/>
          </p:cNvSpPr>
          <p:nvPr/>
        </p:nvSpPr>
        <p:spPr bwMode="auto">
          <a:xfrm>
            <a:off x="-5035" y="2120969"/>
            <a:ext cx="1336675" cy="584775"/>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hallowed be your name</a:t>
            </a:r>
            <a:r>
              <a:rPr lang="en-AU" sz="1600" dirty="0">
                <a:effectLst/>
              </a:rPr>
              <a:t> </a:t>
            </a:r>
            <a:endParaRPr lang="en-AU" sz="1600" dirty="0">
              <a:effectLst/>
              <a:latin typeface="Times New Roman" panose="02020603050405020304" pitchFamily="18" charset="0"/>
              <a:ea typeface="Times New Roman" panose="02020603050405020304" pitchFamily="18" charset="0"/>
            </a:endParaRPr>
          </a:p>
        </p:txBody>
      </p:sp>
      <p:sp>
        <p:nvSpPr>
          <p:cNvPr id="18" name="TextBox 17">
            <a:extLst>
              <a:ext uri="{FF2B5EF4-FFF2-40B4-BE49-F238E27FC236}">
                <a16:creationId xmlns:a16="http://schemas.microsoft.com/office/drawing/2014/main" id="{807F4052-DE6B-6298-9562-A562E8D12CE5}"/>
              </a:ext>
            </a:extLst>
          </p:cNvPr>
          <p:cNvSpPr txBox="1"/>
          <p:nvPr/>
        </p:nvSpPr>
        <p:spPr>
          <a:xfrm>
            <a:off x="1331639" y="2120969"/>
            <a:ext cx="7798733"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is Holy.  There is nothing impure about Him.</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are aware of our own unworthiness.  Christ sanctifies us to be holy.</a:t>
            </a:r>
          </a:p>
        </p:txBody>
      </p:sp>
      <p:sp>
        <p:nvSpPr>
          <p:cNvPr id="19" name="Text Box 4">
            <a:extLst>
              <a:ext uri="{FF2B5EF4-FFF2-40B4-BE49-F238E27FC236}">
                <a16:creationId xmlns:a16="http://schemas.microsoft.com/office/drawing/2014/main" id="{8AC79058-1710-D1BD-17FC-DD83D00DE160}"/>
              </a:ext>
            </a:extLst>
          </p:cNvPr>
          <p:cNvSpPr txBox="1">
            <a:spLocks noChangeArrowheads="1"/>
          </p:cNvSpPr>
          <p:nvPr/>
        </p:nvSpPr>
        <p:spPr bwMode="auto">
          <a:xfrm>
            <a:off x="1185" y="2699467"/>
            <a:ext cx="1474471" cy="584775"/>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Your kingdom come</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20" name="TextBox 19">
            <a:extLst>
              <a:ext uri="{FF2B5EF4-FFF2-40B4-BE49-F238E27FC236}">
                <a16:creationId xmlns:a16="http://schemas.microsoft.com/office/drawing/2014/main" id="{869955B7-F69A-1B27-E955-5BF806EDB555}"/>
              </a:ext>
            </a:extLst>
          </p:cNvPr>
          <p:cNvSpPr txBox="1"/>
          <p:nvPr/>
        </p:nvSpPr>
        <p:spPr>
          <a:xfrm>
            <a:off x="1493369" y="2693246"/>
            <a:ext cx="7650631"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God’s Kingdom breaks into this world as people respond to the Gospel</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joyfully anticipate God’s Kingdom coming in Glory when Jesus returns.</a:t>
            </a:r>
          </a:p>
        </p:txBody>
      </p:sp>
      <p:sp>
        <p:nvSpPr>
          <p:cNvPr id="21" name="Text Box 4">
            <a:extLst>
              <a:ext uri="{FF2B5EF4-FFF2-40B4-BE49-F238E27FC236}">
                <a16:creationId xmlns:a16="http://schemas.microsoft.com/office/drawing/2014/main" id="{BDCC6285-41AB-1F6A-1BD4-430D937F4BFB}"/>
              </a:ext>
            </a:extLst>
          </p:cNvPr>
          <p:cNvSpPr txBox="1">
            <a:spLocks noChangeArrowheads="1"/>
          </p:cNvSpPr>
          <p:nvPr/>
        </p:nvSpPr>
        <p:spPr bwMode="auto">
          <a:xfrm>
            <a:off x="7405" y="3259304"/>
            <a:ext cx="1756283" cy="584775"/>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Give us each day our daily bread</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23" name="TextBox 22">
            <a:extLst>
              <a:ext uri="{FF2B5EF4-FFF2-40B4-BE49-F238E27FC236}">
                <a16:creationId xmlns:a16="http://schemas.microsoft.com/office/drawing/2014/main" id="{B06111ED-F79A-50B2-AB06-37EE7B63B13C}"/>
              </a:ext>
            </a:extLst>
          </p:cNvPr>
          <p:cNvSpPr txBox="1"/>
          <p:nvPr/>
        </p:nvSpPr>
        <p:spPr>
          <a:xfrm>
            <a:off x="1748338" y="3265523"/>
            <a:ext cx="7337463"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be anxious.  Depend on God, daily, for provision</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prayer to have enough to not need to rely on God</a:t>
            </a:r>
          </a:p>
        </p:txBody>
      </p:sp>
      <p:sp>
        <p:nvSpPr>
          <p:cNvPr id="24" name="Text Box 4">
            <a:extLst>
              <a:ext uri="{FF2B5EF4-FFF2-40B4-BE49-F238E27FC236}">
                <a16:creationId xmlns:a16="http://schemas.microsoft.com/office/drawing/2014/main" id="{A454A7B6-8247-336D-6EEE-7FE479A757F3}"/>
              </a:ext>
            </a:extLst>
          </p:cNvPr>
          <p:cNvSpPr txBox="1">
            <a:spLocks noChangeArrowheads="1"/>
          </p:cNvSpPr>
          <p:nvPr/>
        </p:nvSpPr>
        <p:spPr bwMode="auto">
          <a:xfrm>
            <a:off x="-5035" y="3837802"/>
            <a:ext cx="2128764" cy="338554"/>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forgive us our sins</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25" name="TextBox 24">
            <a:extLst>
              <a:ext uri="{FF2B5EF4-FFF2-40B4-BE49-F238E27FC236}">
                <a16:creationId xmlns:a16="http://schemas.microsoft.com/office/drawing/2014/main" id="{41C7E733-E46B-892F-7562-8D0389DD4D13}"/>
              </a:ext>
            </a:extLst>
          </p:cNvPr>
          <p:cNvSpPr txBox="1"/>
          <p:nvPr/>
        </p:nvSpPr>
        <p:spPr>
          <a:xfrm>
            <a:off x="2136169" y="3822413"/>
            <a:ext cx="5647632" cy="369332"/>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need to repent of sin and seek forgiveness too.</a:t>
            </a:r>
          </a:p>
        </p:txBody>
      </p:sp>
      <p:sp>
        <p:nvSpPr>
          <p:cNvPr id="3" name="Text Box 4">
            <a:extLst>
              <a:ext uri="{FF2B5EF4-FFF2-40B4-BE49-F238E27FC236}">
                <a16:creationId xmlns:a16="http://schemas.microsoft.com/office/drawing/2014/main" id="{E6D292AA-EB9F-2BEB-D16A-62E2A61FBB4A}"/>
              </a:ext>
            </a:extLst>
          </p:cNvPr>
          <p:cNvSpPr txBox="1">
            <a:spLocks noChangeArrowheads="1"/>
          </p:cNvSpPr>
          <p:nvPr/>
        </p:nvSpPr>
        <p:spPr bwMode="auto">
          <a:xfrm>
            <a:off x="-5036" y="4162800"/>
            <a:ext cx="2272779" cy="830997"/>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we ourselves forgive everyone who is indebted to us</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4" name="TextBox 3">
            <a:extLst>
              <a:ext uri="{FF2B5EF4-FFF2-40B4-BE49-F238E27FC236}">
                <a16:creationId xmlns:a16="http://schemas.microsoft.com/office/drawing/2014/main" id="{51B476D6-0C0D-AA83-3D1F-882B5C6AB1FC}"/>
              </a:ext>
            </a:extLst>
          </p:cNvPr>
          <p:cNvSpPr txBox="1"/>
          <p:nvPr/>
        </p:nvSpPr>
        <p:spPr>
          <a:xfrm>
            <a:off x="2268370" y="4163936"/>
            <a:ext cx="6875629"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forgiven, forgive.  God has forgiven much.  We must also forgive.</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we do not repent of unforgiveness, we are not free.</a:t>
            </a:r>
          </a:p>
        </p:txBody>
      </p:sp>
      <p:sp>
        <p:nvSpPr>
          <p:cNvPr id="5" name="Text Box 4">
            <a:extLst>
              <a:ext uri="{FF2B5EF4-FFF2-40B4-BE49-F238E27FC236}">
                <a16:creationId xmlns:a16="http://schemas.microsoft.com/office/drawing/2014/main" id="{5D8A97A0-F000-F5F4-EFB7-B705F66C1EF6}"/>
              </a:ext>
            </a:extLst>
          </p:cNvPr>
          <p:cNvSpPr txBox="1">
            <a:spLocks noChangeArrowheads="1"/>
          </p:cNvSpPr>
          <p:nvPr/>
        </p:nvSpPr>
        <p:spPr bwMode="auto">
          <a:xfrm>
            <a:off x="-5663" y="4989428"/>
            <a:ext cx="3209511" cy="338554"/>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And lead us not into temptation</a:t>
            </a:r>
            <a:r>
              <a:rPr lang="en-AU" sz="1600" dirty="0">
                <a:effectLst/>
              </a:rPr>
              <a:t> </a:t>
            </a:r>
            <a:endParaRPr lang="en-AU" sz="1600" dirty="0">
              <a:effectLst/>
              <a:latin typeface="Times New Roman" panose="02020603050405020304" pitchFamily="18" charset="0"/>
              <a:ea typeface="Times New Roman" panose="02020603050405020304" pitchFamily="18" charset="0"/>
            </a:endParaRPr>
          </a:p>
        </p:txBody>
      </p:sp>
      <p:cxnSp>
        <p:nvCxnSpPr>
          <p:cNvPr id="8" name="Straight Connector 7">
            <a:extLst>
              <a:ext uri="{FF2B5EF4-FFF2-40B4-BE49-F238E27FC236}">
                <a16:creationId xmlns:a16="http://schemas.microsoft.com/office/drawing/2014/main" id="{D48DC199-5B07-D345-321C-AD4B5EB8498F}"/>
              </a:ext>
            </a:extLst>
          </p:cNvPr>
          <p:cNvCxnSpPr/>
          <p:nvPr/>
        </p:nvCxnSpPr>
        <p:spPr>
          <a:xfrm flipV="1">
            <a:off x="13626" y="2677817"/>
            <a:ext cx="1318013" cy="15429"/>
          </a:xfrm>
          <a:prstGeom prst="line">
            <a:avLst/>
          </a:prstGeom>
          <a:ln>
            <a:prstDash val="sysDot"/>
          </a:ln>
        </p:spPr>
        <p:style>
          <a:lnRef idx="2">
            <a:schemeClr val="dk1"/>
          </a:lnRef>
          <a:fillRef idx="0">
            <a:schemeClr val="dk1"/>
          </a:fillRef>
          <a:effectRef idx="1">
            <a:schemeClr val="dk1"/>
          </a:effectRef>
          <a:fontRef idx="minor">
            <a:schemeClr val="tx1"/>
          </a:fontRef>
        </p:style>
      </p:cxnSp>
      <p:cxnSp>
        <p:nvCxnSpPr>
          <p:cNvPr id="9" name="Straight Connector 8">
            <a:extLst>
              <a:ext uri="{FF2B5EF4-FFF2-40B4-BE49-F238E27FC236}">
                <a16:creationId xmlns:a16="http://schemas.microsoft.com/office/drawing/2014/main" id="{21651373-3ED6-3D1D-86A9-3366694BE292}"/>
              </a:ext>
            </a:extLst>
          </p:cNvPr>
          <p:cNvCxnSpPr/>
          <p:nvPr/>
        </p:nvCxnSpPr>
        <p:spPr>
          <a:xfrm flipV="1">
            <a:off x="63389" y="3250094"/>
            <a:ext cx="1318013" cy="15429"/>
          </a:xfrm>
          <a:prstGeom prst="line">
            <a:avLst/>
          </a:prstGeom>
          <a:ln>
            <a:prstDash val="sysDot"/>
          </a:ln>
        </p:spPr>
        <p:style>
          <a:lnRef idx="2">
            <a:schemeClr val="dk1"/>
          </a:lnRef>
          <a:fillRef idx="0">
            <a:schemeClr val="dk1"/>
          </a:fillRef>
          <a:effectRef idx="1">
            <a:schemeClr val="dk1"/>
          </a:effectRef>
          <a:fontRef idx="minor">
            <a:schemeClr val="tx1"/>
          </a:fontRef>
        </p:style>
      </p:cxnSp>
      <p:cxnSp>
        <p:nvCxnSpPr>
          <p:cNvPr id="10" name="Straight Connector 9">
            <a:extLst>
              <a:ext uri="{FF2B5EF4-FFF2-40B4-BE49-F238E27FC236}">
                <a16:creationId xmlns:a16="http://schemas.microsoft.com/office/drawing/2014/main" id="{01097225-5C67-5CE5-45FC-7624CB8548EB}"/>
              </a:ext>
            </a:extLst>
          </p:cNvPr>
          <p:cNvCxnSpPr/>
          <p:nvPr/>
        </p:nvCxnSpPr>
        <p:spPr>
          <a:xfrm flipV="1">
            <a:off x="131814" y="3834812"/>
            <a:ext cx="1318013" cy="15429"/>
          </a:xfrm>
          <a:prstGeom prst="line">
            <a:avLst/>
          </a:prstGeom>
          <a:ln>
            <a:prstDash val="sysDot"/>
          </a:ln>
        </p:spPr>
        <p:style>
          <a:lnRef idx="2">
            <a:schemeClr val="dk1"/>
          </a:lnRef>
          <a:fillRef idx="0">
            <a:schemeClr val="dk1"/>
          </a:fillRef>
          <a:effectRef idx="1">
            <a:schemeClr val="dk1"/>
          </a:effectRef>
          <a:fontRef idx="minor">
            <a:schemeClr val="tx1"/>
          </a:fontRef>
        </p:style>
      </p:cxnSp>
      <p:cxnSp>
        <p:nvCxnSpPr>
          <p:cNvPr id="26" name="Straight Connector 25">
            <a:extLst>
              <a:ext uri="{FF2B5EF4-FFF2-40B4-BE49-F238E27FC236}">
                <a16:creationId xmlns:a16="http://schemas.microsoft.com/office/drawing/2014/main" id="{8F6B6786-B5A2-D643-83FB-7F5E812AB069}"/>
              </a:ext>
            </a:extLst>
          </p:cNvPr>
          <p:cNvCxnSpPr/>
          <p:nvPr/>
        </p:nvCxnSpPr>
        <p:spPr>
          <a:xfrm flipV="1">
            <a:off x="187797" y="4176934"/>
            <a:ext cx="1318013" cy="15429"/>
          </a:xfrm>
          <a:prstGeom prst="line">
            <a:avLst/>
          </a:prstGeom>
          <a:ln>
            <a:prstDash val="sysDot"/>
          </a:ln>
        </p:spPr>
        <p:style>
          <a:lnRef idx="2">
            <a:schemeClr val="dk1"/>
          </a:lnRef>
          <a:fillRef idx="0">
            <a:schemeClr val="dk1"/>
          </a:fillRef>
          <a:effectRef idx="1">
            <a:schemeClr val="dk1"/>
          </a:effectRef>
          <a:fontRef idx="minor">
            <a:schemeClr val="tx1"/>
          </a:fontRef>
        </p:style>
      </p:cxnSp>
      <p:cxnSp>
        <p:nvCxnSpPr>
          <p:cNvPr id="27" name="Straight Connector 26">
            <a:extLst>
              <a:ext uri="{FF2B5EF4-FFF2-40B4-BE49-F238E27FC236}">
                <a16:creationId xmlns:a16="http://schemas.microsoft.com/office/drawing/2014/main" id="{EA7A0CAB-6B4A-2796-3DE9-3E13907ED1AB}"/>
              </a:ext>
            </a:extLst>
          </p:cNvPr>
          <p:cNvCxnSpPr/>
          <p:nvPr/>
        </p:nvCxnSpPr>
        <p:spPr>
          <a:xfrm flipV="1">
            <a:off x="218899" y="4991808"/>
            <a:ext cx="1318013" cy="15429"/>
          </a:xfrm>
          <a:prstGeom prst="line">
            <a:avLst/>
          </a:prstGeom>
          <a:ln>
            <a:prstDash val="sysDot"/>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433975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uiExpand="1" build="allAtOnce"/>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4">
            <a:extLst>
              <a:ext uri="{FF2B5EF4-FFF2-40B4-BE49-F238E27FC236}">
                <a16:creationId xmlns:a16="http://schemas.microsoft.com/office/drawing/2014/main" id="{F7C1A58D-FAF3-F0ED-EA94-3D86FFCEBE04}"/>
              </a:ext>
            </a:extLst>
          </p:cNvPr>
          <p:cNvSpPr txBox="1">
            <a:spLocks noChangeArrowheads="1"/>
          </p:cNvSpPr>
          <p:nvPr/>
        </p:nvSpPr>
        <p:spPr bwMode="auto">
          <a:xfrm>
            <a:off x="539552" y="0"/>
            <a:ext cx="7488832" cy="3416320"/>
          </a:xfrm>
          <a:prstGeom prst="rect">
            <a:avLst/>
          </a:prstGeom>
          <a:solidFill>
            <a:schemeClr val="bg1"/>
          </a:solidFill>
          <a:ln w="9525">
            <a:noFill/>
            <a:miter lim="800000"/>
            <a:headEnd/>
            <a:tailEnd/>
          </a:ln>
        </p:spPr>
        <p:txBody>
          <a:bodyPr wrap="square">
            <a:prstTxWarp prst="textNoShape">
              <a:avLst/>
            </a:prstTxWarp>
            <a:spAutoFit/>
          </a:bodyPr>
          <a:lstStyle/>
          <a:p>
            <a:r>
              <a:rPr lang="en-AU" sz="2400" dirty="0">
                <a:latin typeface="Times New Roman" panose="02020603050405020304" pitchFamily="18" charset="0"/>
                <a:ea typeface="Times New Roman" panose="02020603050405020304" pitchFamily="18" charset="0"/>
              </a:rPr>
              <a:t>James 1:13–15 (ESV) </a:t>
            </a:r>
          </a:p>
          <a:p>
            <a:endParaRPr lang="en-AU" sz="2400" dirty="0">
              <a:latin typeface="Times New Roman" panose="02020603050405020304" pitchFamily="18" charset="0"/>
              <a:ea typeface="Times New Roman" panose="02020603050405020304" pitchFamily="18" charset="0"/>
            </a:endParaRPr>
          </a:p>
          <a:p>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Let no one say when he is tempted, “I am being tempted by God,” for God cannot be tempted with evil, and he himself tempts </a:t>
            </a:r>
            <a:r>
              <a:rPr lang="en-AU" sz="2400" u="sng" dirty="0">
                <a:latin typeface="Comic Sans MS" panose="030F0902030302020204" pitchFamily="66" charset="0"/>
                <a:ea typeface="Times New Roman" panose="02020603050405020304" pitchFamily="18" charset="0"/>
                <a:cs typeface="Times New Roman" panose="02020603050405020304" pitchFamily="18" charset="0"/>
              </a:rPr>
              <a:t>no one</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But each person is tempted when he is lured and enticed </a:t>
            </a:r>
            <a:r>
              <a:rPr lang="en-AU" sz="2400" u="sng" dirty="0">
                <a:latin typeface="Comic Sans MS" panose="030F0902030302020204" pitchFamily="66" charset="0"/>
                <a:ea typeface="Times New Roman" panose="02020603050405020304" pitchFamily="18" charset="0"/>
                <a:cs typeface="Times New Roman" panose="02020603050405020304" pitchFamily="18" charset="0"/>
              </a:rPr>
              <a:t>by his own desire</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Then desire when it has conceived gives birth to sin, and sin when it is fully grown brings forth death.</a:t>
            </a:r>
            <a:r>
              <a:rPr lang="en-AU" sz="2400" dirty="0"/>
              <a:t> </a:t>
            </a:r>
            <a:endParaRPr lang="en-AU"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55860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26031" y="-9184"/>
            <a:ext cx="2979009" cy="430887"/>
          </a:xfrm>
          <a:prstGeom prst="rect">
            <a:avLst/>
          </a:prstGeom>
          <a:noFill/>
          <a:ln w="19050">
            <a:noFill/>
          </a:ln>
        </p:spPr>
        <p:txBody>
          <a:bodyPr wrap="square" rtlCol="0">
            <a:spAutoFit/>
          </a:bodyPr>
          <a:lstStyle/>
          <a:p>
            <a:pPr marL="4763" indent="-4763" algn="ctr"/>
            <a:r>
              <a:rPr lang="en-AU" sz="2200" b="1" dirty="0">
                <a:solidFill>
                  <a:srgbClr val="FFFF00"/>
                </a:solidFill>
                <a:latin typeface="Times New Roman" panose="02020603050405020304" pitchFamily="18" charset="0"/>
                <a:cs typeface="Times New Roman" panose="02020603050405020304" pitchFamily="18" charset="0"/>
              </a:rPr>
              <a:t>Lord, teach us to pray.</a:t>
            </a:r>
          </a:p>
        </p:txBody>
      </p:sp>
      <p:sp>
        <p:nvSpPr>
          <p:cNvPr id="2" name="TextBox 1">
            <a:extLst>
              <a:ext uri="{FF2B5EF4-FFF2-40B4-BE49-F238E27FC236}">
                <a16:creationId xmlns:a16="http://schemas.microsoft.com/office/drawing/2014/main" id="{CD22921D-DA78-45BD-CCE9-649814368AEB}"/>
              </a:ext>
            </a:extLst>
          </p:cNvPr>
          <p:cNvSpPr txBox="1"/>
          <p:nvPr/>
        </p:nvSpPr>
        <p:spPr>
          <a:xfrm>
            <a:off x="-474" y="1257264"/>
            <a:ext cx="9130848"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Lord’s Prayer:  can be prayed by an individual, but meant for praying together</a:t>
            </a:r>
          </a:p>
        </p:txBody>
      </p:sp>
      <p:sp>
        <p:nvSpPr>
          <p:cNvPr id="13" name="TextBox 12">
            <a:extLst>
              <a:ext uri="{FF2B5EF4-FFF2-40B4-BE49-F238E27FC236}">
                <a16:creationId xmlns:a16="http://schemas.microsoft.com/office/drawing/2014/main" id="{EA3B67B9-7A38-3056-9D72-E7AF3648118E}"/>
              </a:ext>
            </a:extLst>
          </p:cNvPr>
          <p:cNvSpPr txBox="1"/>
          <p:nvPr/>
        </p:nvSpPr>
        <p:spPr>
          <a:xfrm>
            <a:off x="3098305" y="50929"/>
            <a:ext cx="5692608" cy="646331"/>
          </a:xfrm>
          <a:prstGeom prst="rect">
            <a:avLst/>
          </a:prstGeom>
          <a:noFill/>
          <a:ln w="15875">
            <a:solidFill>
              <a:schemeClr val="bg1"/>
            </a:solid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Godly prayer:  Not about fluency or ‘sounding spiritual’.</a:t>
            </a:r>
          </a:p>
          <a:p>
            <a:pPr algn="ctr"/>
            <a:r>
              <a:rPr lang="en-AU" dirty="0">
                <a:solidFill>
                  <a:schemeClr val="bg1"/>
                </a:solidFill>
                <a:latin typeface="Times New Roman" panose="02020603050405020304" pitchFamily="18" charset="0"/>
                <a:cs typeface="Times New Roman" panose="02020603050405020304" pitchFamily="18" charset="0"/>
              </a:rPr>
              <a:t>It’s about </a:t>
            </a:r>
            <a:r>
              <a:rPr lang="en-AU" u="sng" dirty="0">
                <a:solidFill>
                  <a:schemeClr val="bg1"/>
                </a:solidFill>
                <a:latin typeface="Times New Roman" panose="02020603050405020304" pitchFamily="18" charset="0"/>
                <a:cs typeface="Times New Roman" panose="02020603050405020304" pitchFamily="18" charset="0"/>
              </a:rPr>
              <a:t>what</a:t>
            </a:r>
            <a:r>
              <a:rPr lang="en-AU" dirty="0">
                <a:solidFill>
                  <a:schemeClr val="bg1"/>
                </a:solidFill>
                <a:latin typeface="Times New Roman" panose="02020603050405020304" pitchFamily="18" charset="0"/>
                <a:cs typeface="Times New Roman" panose="02020603050405020304" pitchFamily="18" charset="0"/>
              </a:rPr>
              <a:t> we pray.</a:t>
            </a:r>
          </a:p>
        </p:txBody>
      </p:sp>
      <p:sp>
        <p:nvSpPr>
          <p:cNvPr id="14" name="Text Box 4">
            <a:extLst>
              <a:ext uri="{FF2B5EF4-FFF2-40B4-BE49-F238E27FC236}">
                <a16:creationId xmlns:a16="http://schemas.microsoft.com/office/drawing/2014/main" id="{4DE49D38-26EE-91EC-866A-807D93BB7337}"/>
              </a:ext>
            </a:extLst>
          </p:cNvPr>
          <p:cNvSpPr txBox="1">
            <a:spLocks noChangeArrowheads="1"/>
          </p:cNvSpPr>
          <p:nvPr/>
        </p:nvSpPr>
        <p:spPr bwMode="auto">
          <a:xfrm>
            <a:off x="14604" y="725572"/>
            <a:ext cx="1605068" cy="338554"/>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When you pray</a:t>
            </a:r>
            <a:endParaRPr lang="en-AU" sz="1600" dirty="0">
              <a:effectLst/>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893DCA09-A1FF-8CE6-425B-A58F5D710C19}"/>
              </a:ext>
            </a:extLst>
          </p:cNvPr>
          <p:cNvSpPr txBox="1"/>
          <p:nvPr/>
        </p:nvSpPr>
        <p:spPr>
          <a:xfrm>
            <a:off x="1638586" y="712745"/>
            <a:ext cx="7505414"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Prayer is a gift from God to all Christians – to commune with God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It’s the Devil who tells us our prayers are no good.  Jesus delights in them.</a:t>
            </a:r>
          </a:p>
        </p:txBody>
      </p:sp>
      <p:sp>
        <p:nvSpPr>
          <p:cNvPr id="11" name="Text Box 4">
            <a:extLst>
              <a:ext uri="{FF2B5EF4-FFF2-40B4-BE49-F238E27FC236}">
                <a16:creationId xmlns:a16="http://schemas.microsoft.com/office/drawing/2014/main" id="{5DE6AABC-F61E-3FD0-1D60-0C3B8AC00960}"/>
              </a:ext>
            </a:extLst>
          </p:cNvPr>
          <p:cNvSpPr txBox="1">
            <a:spLocks noChangeArrowheads="1"/>
          </p:cNvSpPr>
          <p:nvPr/>
        </p:nvSpPr>
        <p:spPr bwMode="auto">
          <a:xfrm>
            <a:off x="13626" y="1561133"/>
            <a:ext cx="891209" cy="338554"/>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Father</a:t>
            </a:r>
            <a:endParaRPr lang="en-AU" sz="1600" dirty="0">
              <a:effectLst/>
              <a:latin typeface="Times New Roman" panose="02020603050405020304" pitchFamily="18" charset="0"/>
              <a:ea typeface="Times New Roman" panose="02020603050405020304" pitchFamily="18" charset="0"/>
            </a:endParaRPr>
          </a:p>
        </p:txBody>
      </p:sp>
      <p:sp>
        <p:nvSpPr>
          <p:cNvPr id="12" name="TextBox 11">
            <a:extLst>
              <a:ext uri="{FF2B5EF4-FFF2-40B4-BE49-F238E27FC236}">
                <a16:creationId xmlns:a16="http://schemas.microsoft.com/office/drawing/2014/main" id="{9FAA98E6-37AD-A2F7-66DA-3F49181C720C}"/>
              </a:ext>
            </a:extLst>
          </p:cNvPr>
          <p:cNvSpPr txBox="1"/>
          <p:nvPr/>
        </p:nvSpPr>
        <p:spPr>
          <a:xfrm>
            <a:off x="917018" y="1564941"/>
            <a:ext cx="8213355"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 brings us into His family.</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Doesn’t want to listen to a skilled speaker.  Loves to communicate with His children.</a:t>
            </a:r>
          </a:p>
        </p:txBody>
      </p:sp>
      <p:sp>
        <p:nvSpPr>
          <p:cNvPr id="16" name="Text Box 4">
            <a:extLst>
              <a:ext uri="{FF2B5EF4-FFF2-40B4-BE49-F238E27FC236}">
                <a16:creationId xmlns:a16="http://schemas.microsoft.com/office/drawing/2014/main" id="{BF612799-833B-16DD-EC3D-B49DFF3FD355}"/>
              </a:ext>
            </a:extLst>
          </p:cNvPr>
          <p:cNvSpPr txBox="1">
            <a:spLocks noChangeArrowheads="1"/>
          </p:cNvSpPr>
          <p:nvPr/>
        </p:nvSpPr>
        <p:spPr bwMode="auto">
          <a:xfrm>
            <a:off x="-5035" y="2120969"/>
            <a:ext cx="1336675" cy="584775"/>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hallowed be your name</a:t>
            </a:r>
            <a:r>
              <a:rPr lang="en-AU" sz="1600" dirty="0">
                <a:effectLst/>
              </a:rPr>
              <a:t> </a:t>
            </a:r>
            <a:endParaRPr lang="en-AU" sz="1600" dirty="0">
              <a:effectLst/>
              <a:latin typeface="Times New Roman" panose="02020603050405020304" pitchFamily="18" charset="0"/>
              <a:ea typeface="Times New Roman" panose="02020603050405020304" pitchFamily="18" charset="0"/>
            </a:endParaRPr>
          </a:p>
        </p:txBody>
      </p:sp>
      <p:sp>
        <p:nvSpPr>
          <p:cNvPr id="18" name="TextBox 17">
            <a:extLst>
              <a:ext uri="{FF2B5EF4-FFF2-40B4-BE49-F238E27FC236}">
                <a16:creationId xmlns:a16="http://schemas.microsoft.com/office/drawing/2014/main" id="{807F4052-DE6B-6298-9562-A562E8D12CE5}"/>
              </a:ext>
            </a:extLst>
          </p:cNvPr>
          <p:cNvSpPr txBox="1"/>
          <p:nvPr/>
        </p:nvSpPr>
        <p:spPr>
          <a:xfrm>
            <a:off x="1331639" y="2120969"/>
            <a:ext cx="7798733"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is Holy.  There is nothing impure about Him.</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are aware of our own unworthiness.  Christ sanctifies us to be holy.</a:t>
            </a:r>
          </a:p>
        </p:txBody>
      </p:sp>
      <p:sp>
        <p:nvSpPr>
          <p:cNvPr id="19" name="Text Box 4">
            <a:extLst>
              <a:ext uri="{FF2B5EF4-FFF2-40B4-BE49-F238E27FC236}">
                <a16:creationId xmlns:a16="http://schemas.microsoft.com/office/drawing/2014/main" id="{8AC79058-1710-D1BD-17FC-DD83D00DE160}"/>
              </a:ext>
            </a:extLst>
          </p:cNvPr>
          <p:cNvSpPr txBox="1">
            <a:spLocks noChangeArrowheads="1"/>
          </p:cNvSpPr>
          <p:nvPr/>
        </p:nvSpPr>
        <p:spPr bwMode="auto">
          <a:xfrm>
            <a:off x="1185" y="2699467"/>
            <a:ext cx="1474471" cy="584775"/>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Your kingdom come</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20" name="TextBox 19">
            <a:extLst>
              <a:ext uri="{FF2B5EF4-FFF2-40B4-BE49-F238E27FC236}">
                <a16:creationId xmlns:a16="http://schemas.microsoft.com/office/drawing/2014/main" id="{869955B7-F69A-1B27-E955-5BF806EDB555}"/>
              </a:ext>
            </a:extLst>
          </p:cNvPr>
          <p:cNvSpPr txBox="1"/>
          <p:nvPr/>
        </p:nvSpPr>
        <p:spPr>
          <a:xfrm>
            <a:off x="1493369" y="2693246"/>
            <a:ext cx="7650631"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God’s Kingdom breaks into this world as people respond to the Gospel</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joyfully anticipate God’s Kingdom coming in Glory when Jesus returns.</a:t>
            </a:r>
          </a:p>
        </p:txBody>
      </p:sp>
      <p:sp>
        <p:nvSpPr>
          <p:cNvPr id="21" name="Text Box 4">
            <a:extLst>
              <a:ext uri="{FF2B5EF4-FFF2-40B4-BE49-F238E27FC236}">
                <a16:creationId xmlns:a16="http://schemas.microsoft.com/office/drawing/2014/main" id="{BDCC6285-41AB-1F6A-1BD4-430D937F4BFB}"/>
              </a:ext>
            </a:extLst>
          </p:cNvPr>
          <p:cNvSpPr txBox="1">
            <a:spLocks noChangeArrowheads="1"/>
          </p:cNvSpPr>
          <p:nvPr/>
        </p:nvSpPr>
        <p:spPr bwMode="auto">
          <a:xfrm>
            <a:off x="7405" y="3259304"/>
            <a:ext cx="1756283" cy="584775"/>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Give us each day our daily bread</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23" name="TextBox 22">
            <a:extLst>
              <a:ext uri="{FF2B5EF4-FFF2-40B4-BE49-F238E27FC236}">
                <a16:creationId xmlns:a16="http://schemas.microsoft.com/office/drawing/2014/main" id="{B06111ED-F79A-50B2-AB06-37EE7B63B13C}"/>
              </a:ext>
            </a:extLst>
          </p:cNvPr>
          <p:cNvSpPr txBox="1"/>
          <p:nvPr/>
        </p:nvSpPr>
        <p:spPr>
          <a:xfrm>
            <a:off x="1748338" y="3265523"/>
            <a:ext cx="7337463"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be anxious.  Depend on God, daily, for provision</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prayer to have enough to not need to rely on God</a:t>
            </a:r>
          </a:p>
        </p:txBody>
      </p:sp>
      <p:sp>
        <p:nvSpPr>
          <p:cNvPr id="24" name="Text Box 4">
            <a:extLst>
              <a:ext uri="{FF2B5EF4-FFF2-40B4-BE49-F238E27FC236}">
                <a16:creationId xmlns:a16="http://schemas.microsoft.com/office/drawing/2014/main" id="{A454A7B6-8247-336D-6EEE-7FE479A757F3}"/>
              </a:ext>
            </a:extLst>
          </p:cNvPr>
          <p:cNvSpPr txBox="1">
            <a:spLocks noChangeArrowheads="1"/>
          </p:cNvSpPr>
          <p:nvPr/>
        </p:nvSpPr>
        <p:spPr bwMode="auto">
          <a:xfrm>
            <a:off x="-5035" y="3837802"/>
            <a:ext cx="2128764" cy="338554"/>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forgive us our sins</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25" name="TextBox 24">
            <a:extLst>
              <a:ext uri="{FF2B5EF4-FFF2-40B4-BE49-F238E27FC236}">
                <a16:creationId xmlns:a16="http://schemas.microsoft.com/office/drawing/2014/main" id="{41C7E733-E46B-892F-7562-8D0389DD4D13}"/>
              </a:ext>
            </a:extLst>
          </p:cNvPr>
          <p:cNvSpPr txBox="1"/>
          <p:nvPr/>
        </p:nvSpPr>
        <p:spPr>
          <a:xfrm>
            <a:off x="2136169" y="3822413"/>
            <a:ext cx="5647632" cy="369332"/>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need to repent of sin and seek forgiveness too.</a:t>
            </a:r>
          </a:p>
        </p:txBody>
      </p:sp>
      <p:sp>
        <p:nvSpPr>
          <p:cNvPr id="3" name="Text Box 4">
            <a:extLst>
              <a:ext uri="{FF2B5EF4-FFF2-40B4-BE49-F238E27FC236}">
                <a16:creationId xmlns:a16="http://schemas.microsoft.com/office/drawing/2014/main" id="{E6D292AA-EB9F-2BEB-D16A-62E2A61FBB4A}"/>
              </a:ext>
            </a:extLst>
          </p:cNvPr>
          <p:cNvSpPr txBox="1">
            <a:spLocks noChangeArrowheads="1"/>
          </p:cNvSpPr>
          <p:nvPr/>
        </p:nvSpPr>
        <p:spPr bwMode="auto">
          <a:xfrm>
            <a:off x="-5036" y="4162800"/>
            <a:ext cx="2272779" cy="830997"/>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we ourselves forgive everyone who is indebted to us</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4" name="TextBox 3">
            <a:extLst>
              <a:ext uri="{FF2B5EF4-FFF2-40B4-BE49-F238E27FC236}">
                <a16:creationId xmlns:a16="http://schemas.microsoft.com/office/drawing/2014/main" id="{51B476D6-0C0D-AA83-3D1F-882B5C6AB1FC}"/>
              </a:ext>
            </a:extLst>
          </p:cNvPr>
          <p:cNvSpPr txBox="1"/>
          <p:nvPr/>
        </p:nvSpPr>
        <p:spPr>
          <a:xfrm>
            <a:off x="2268370" y="4163936"/>
            <a:ext cx="6875629"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forgiven, forgive.  God has forgiven much.  We must also forgive.</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we do not repent of unforgiveness, we are not free.</a:t>
            </a:r>
          </a:p>
        </p:txBody>
      </p:sp>
      <p:sp>
        <p:nvSpPr>
          <p:cNvPr id="5" name="Text Box 4">
            <a:extLst>
              <a:ext uri="{FF2B5EF4-FFF2-40B4-BE49-F238E27FC236}">
                <a16:creationId xmlns:a16="http://schemas.microsoft.com/office/drawing/2014/main" id="{5D8A97A0-F000-F5F4-EFB7-B705F66C1EF6}"/>
              </a:ext>
            </a:extLst>
          </p:cNvPr>
          <p:cNvSpPr txBox="1">
            <a:spLocks noChangeArrowheads="1"/>
          </p:cNvSpPr>
          <p:nvPr/>
        </p:nvSpPr>
        <p:spPr bwMode="auto">
          <a:xfrm>
            <a:off x="-5663" y="4989428"/>
            <a:ext cx="3209511" cy="338554"/>
          </a:xfrm>
          <a:prstGeom prst="rect">
            <a:avLst/>
          </a:prstGeom>
          <a:solidFill>
            <a:schemeClr val="bg1"/>
          </a:solidFill>
          <a:ln w="9525">
            <a:noFill/>
            <a:miter lim="800000"/>
            <a:headEnd/>
            <a:tailEnd/>
          </a:ln>
        </p:spPr>
        <p:txBody>
          <a:bodyPr wrap="square">
            <a:prstTxWarp prst="textNoShape">
              <a:avLst/>
            </a:prstTxWarp>
            <a:spAutoFit/>
          </a:bodyPr>
          <a:lstStyle/>
          <a:p>
            <a:r>
              <a:rPr lang="en-AU" sz="16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And lead us not into temptation</a:t>
            </a:r>
            <a:r>
              <a:rPr lang="en-AU" sz="1600" dirty="0">
                <a:effectLst/>
              </a:rPr>
              <a:t> </a:t>
            </a:r>
            <a:endParaRPr lang="en-AU" sz="16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47E8E9DF-54BC-AAD8-23E8-96982CB9E3BB}"/>
              </a:ext>
            </a:extLst>
          </p:cNvPr>
          <p:cNvSpPr txBox="1"/>
          <p:nvPr/>
        </p:nvSpPr>
        <p:spPr>
          <a:xfrm>
            <a:off x="3200805" y="4823433"/>
            <a:ext cx="5909049" cy="923330"/>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does not tempt.</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prayer to help us to flee from sin</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(keep away from temptations)</a:t>
            </a:r>
          </a:p>
        </p:txBody>
      </p:sp>
      <p:cxnSp>
        <p:nvCxnSpPr>
          <p:cNvPr id="8" name="Straight Connector 7">
            <a:extLst>
              <a:ext uri="{FF2B5EF4-FFF2-40B4-BE49-F238E27FC236}">
                <a16:creationId xmlns:a16="http://schemas.microsoft.com/office/drawing/2014/main" id="{D48DC199-5B07-D345-321C-AD4B5EB8498F}"/>
              </a:ext>
            </a:extLst>
          </p:cNvPr>
          <p:cNvCxnSpPr/>
          <p:nvPr/>
        </p:nvCxnSpPr>
        <p:spPr>
          <a:xfrm flipV="1">
            <a:off x="13626" y="2677817"/>
            <a:ext cx="1318013" cy="15429"/>
          </a:xfrm>
          <a:prstGeom prst="line">
            <a:avLst/>
          </a:prstGeom>
          <a:ln>
            <a:prstDash val="sysDot"/>
          </a:ln>
        </p:spPr>
        <p:style>
          <a:lnRef idx="2">
            <a:schemeClr val="dk1"/>
          </a:lnRef>
          <a:fillRef idx="0">
            <a:schemeClr val="dk1"/>
          </a:fillRef>
          <a:effectRef idx="1">
            <a:schemeClr val="dk1"/>
          </a:effectRef>
          <a:fontRef idx="minor">
            <a:schemeClr val="tx1"/>
          </a:fontRef>
        </p:style>
      </p:cxnSp>
      <p:cxnSp>
        <p:nvCxnSpPr>
          <p:cNvPr id="9" name="Straight Connector 8">
            <a:extLst>
              <a:ext uri="{FF2B5EF4-FFF2-40B4-BE49-F238E27FC236}">
                <a16:creationId xmlns:a16="http://schemas.microsoft.com/office/drawing/2014/main" id="{21651373-3ED6-3D1D-86A9-3366694BE292}"/>
              </a:ext>
            </a:extLst>
          </p:cNvPr>
          <p:cNvCxnSpPr/>
          <p:nvPr/>
        </p:nvCxnSpPr>
        <p:spPr>
          <a:xfrm flipV="1">
            <a:off x="63389" y="3250094"/>
            <a:ext cx="1318013" cy="15429"/>
          </a:xfrm>
          <a:prstGeom prst="line">
            <a:avLst/>
          </a:prstGeom>
          <a:ln>
            <a:prstDash val="sysDot"/>
          </a:ln>
        </p:spPr>
        <p:style>
          <a:lnRef idx="2">
            <a:schemeClr val="dk1"/>
          </a:lnRef>
          <a:fillRef idx="0">
            <a:schemeClr val="dk1"/>
          </a:fillRef>
          <a:effectRef idx="1">
            <a:schemeClr val="dk1"/>
          </a:effectRef>
          <a:fontRef idx="minor">
            <a:schemeClr val="tx1"/>
          </a:fontRef>
        </p:style>
      </p:cxnSp>
      <p:cxnSp>
        <p:nvCxnSpPr>
          <p:cNvPr id="10" name="Straight Connector 9">
            <a:extLst>
              <a:ext uri="{FF2B5EF4-FFF2-40B4-BE49-F238E27FC236}">
                <a16:creationId xmlns:a16="http://schemas.microsoft.com/office/drawing/2014/main" id="{01097225-5C67-5CE5-45FC-7624CB8548EB}"/>
              </a:ext>
            </a:extLst>
          </p:cNvPr>
          <p:cNvCxnSpPr/>
          <p:nvPr/>
        </p:nvCxnSpPr>
        <p:spPr>
          <a:xfrm flipV="1">
            <a:off x="131814" y="3834812"/>
            <a:ext cx="1318013" cy="15429"/>
          </a:xfrm>
          <a:prstGeom prst="line">
            <a:avLst/>
          </a:prstGeom>
          <a:ln>
            <a:prstDash val="sysDot"/>
          </a:ln>
        </p:spPr>
        <p:style>
          <a:lnRef idx="2">
            <a:schemeClr val="dk1"/>
          </a:lnRef>
          <a:fillRef idx="0">
            <a:schemeClr val="dk1"/>
          </a:fillRef>
          <a:effectRef idx="1">
            <a:schemeClr val="dk1"/>
          </a:effectRef>
          <a:fontRef idx="minor">
            <a:schemeClr val="tx1"/>
          </a:fontRef>
        </p:style>
      </p:cxnSp>
      <p:cxnSp>
        <p:nvCxnSpPr>
          <p:cNvPr id="26" name="Straight Connector 25">
            <a:extLst>
              <a:ext uri="{FF2B5EF4-FFF2-40B4-BE49-F238E27FC236}">
                <a16:creationId xmlns:a16="http://schemas.microsoft.com/office/drawing/2014/main" id="{8F6B6786-B5A2-D643-83FB-7F5E812AB069}"/>
              </a:ext>
            </a:extLst>
          </p:cNvPr>
          <p:cNvCxnSpPr/>
          <p:nvPr/>
        </p:nvCxnSpPr>
        <p:spPr>
          <a:xfrm flipV="1">
            <a:off x="187797" y="4176934"/>
            <a:ext cx="1318013" cy="15429"/>
          </a:xfrm>
          <a:prstGeom prst="line">
            <a:avLst/>
          </a:prstGeom>
          <a:ln>
            <a:prstDash val="sysDot"/>
          </a:ln>
        </p:spPr>
        <p:style>
          <a:lnRef idx="2">
            <a:schemeClr val="dk1"/>
          </a:lnRef>
          <a:fillRef idx="0">
            <a:schemeClr val="dk1"/>
          </a:fillRef>
          <a:effectRef idx="1">
            <a:schemeClr val="dk1"/>
          </a:effectRef>
          <a:fontRef idx="minor">
            <a:schemeClr val="tx1"/>
          </a:fontRef>
        </p:style>
      </p:cxnSp>
      <p:cxnSp>
        <p:nvCxnSpPr>
          <p:cNvPr id="27" name="Straight Connector 26">
            <a:extLst>
              <a:ext uri="{FF2B5EF4-FFF2-40B4-BE49-F238E27FC236}">
                <a16:creationId xmlns:a16="http://schemas.microsoft.com/office/drawing/2014/main" id="{EA7A0CAB-6B4A-2796-3DE9-3E13907ED1AB}"/>
              </a:ext>
            </a:extLst>
          </p:cNvPr>
          <p:cNvCxnSpPr/>
          <p:nvPr/>
        </p:nvCxnSpPr>
        <p:spPr>
          <a:xfrm flipV="1">
            <a:off x="218899" y="4991808"/>
            <a:ext cx="1318013" cy="15429"/>
          </a:xfrm>
          <a:prstGeom prst="line">
            <a:avLst/>
          </a:prstGeom>
          <a:ln>
            <a:prstDash val="sysDot"/>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86204108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170925</TotalTime>
  <Words>1206</Words>
  <Application>Microsoft Macintosh PowerPoint</Application>
  <PresentationFormat>On-screen Show (16:10)</PresentationFormat>
  <Paragraphs>114</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Comic Sans MS</vt: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2602</cp:revision>
  <cp:lastPrinted>2023-12-13T05:21:26Z</cp:lastPrinted>
  <dcterms:created xsi:type="dcterms:W3CDTF">2016-11-04T06:28:01Z</dcterms:created>
  <dcterms:modified xsi:type="dcterms:W3CDTF">2024-01-12T06:33:12Z</dcterms:modified>
</cp:coreProperties>
</file>